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2" r:id="rId3"/>
    <p:sldId id="265" r:id="rId4"/>
    <p:sldId id="258" r:id="rId5"/>
    <p:sldId id="272" r:id="rId6"/>
    <p:sldId id="269" r:id="rId7"/>
    <p:sldId id="266" r:id="rId8"/>
    <p:sldId id="287" r:id="rId9"/>
    <p:sldId id="270" r:id="rId10"/>
    <p:sldId id="267" r:id="rId11"/>
    <p:sldId id="268" r:id="rId12"/>
    <p:sldId id="288" r:id="rId13"/>
    <p:sldId id="271" r:id="rId14"/>
    <p:sldId id="275" r:id="rId15"/>
    <p:sldId id="280" r:id="rId16"/>
    <p:sldId id="281" r:id="rId17"/>
    <p:sldId id="264" r:id="rId18"/>
    <p:sldId id="283" r:id="rId19"/>
    <p:sldId id="286" r:id="rId20"/>
    <p:sldId id="284" r:id="rId21"/>
    <p:sldId id="285" r:id="rId22"/>
    <p:sldId id="273" r:id="rId23"/>
    <p:sldId id="274" r:id="rId24"/>
    <p:sldId id="289" r:id="rId25"/>
    <p:sldId id="260" r:id="rId26"/>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99"/>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snapToObjects="1">
      <p:cViewPr varScale="1">
        <p:scale>
          <a:sx n="69" d="100"/>
          <a:sy n="69" d="100"/>
        </p:scale>
        <p:origin x="76" y="792"/>
      </p:cViewPr>
      <p:guideLst>
        <p:guide orient="horz" pos="2160"/>
        <p:guide pos="3839"/>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10.jpg>
</file>

<file path=ppt/media/image11.jpg>
</file>

<file path=ppt/media/image13.jpg>
</file>

<file path=ppt/media/image14.jpg>
</file>

<file path=ppt/media/image15.jpg>
</file>

<file path=ppt/media/image16.png>
</file>

<file path=ppt/media/image2.jpg>
</file>

<file path=ppt/media/image3.jpg>
</file>

<file path=ppt/media/image4.png>
</file>

<file path=ppt/media/image5.png>
</file>

<file path=ppt/media/image6.png>
</file>

<file path=ppt/media/image7.jpe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1846129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2325141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0415" y="274639"/>
            <a:ext cx="3654531"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12589" y="274639"/>
            <a:ext cx="1076468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905681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157734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3545865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2589" y="1600201"/>
            <a:ext cx="720960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225341" y="1600201"/>
            <a:ext cx="720960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1506400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969943"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2131203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29762354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1030407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5492" y="273051"/>
            <a:ext cx="681389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2194927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482851-BB69-254A-8E13-C0DC1A244586}" type="datetimeFigureOut">
              <a:rPr lang="en-US" smtClean="0"/>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83D951E-19C0-2B42-8A9B-4AC258BBA53D}" type="slidenum">
              <a:rPr lang="en-US" smtClean="0"/>
              <a:t>‹#›</a:t>
            </a:fld>
            <a:endParaRPr lang="en-US" dirty="0"/>
          </a:p>
        </p:txBody>
      </p:sp>
    </p:spTree>
    <p:extLst>
      <p:ext uri="{BB962C8B-B14F-4D97-AF65-F5344CB8AC3E}">
        <p14:creationId xmlns:p14="http://schemas.microsoft.com/office/powerpoint/2010/main" val="39563972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482851-BB69-254A-8E13-C0DC1A244586}" type="datetimeFigureOut">
              <a:rPr lang="en-US" smtClean="0"/>
              <a:t>7/5/2017</a:t>
            </a:fld>
            <a:endParaRPr lang="en-US" dirty="0"/>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3D951E-19C0-2B42-8A9B-4AC258BBA53D}" type="slidenum">
              <a:rPr lang="en-US" smtClean="0"/>
              <a:t>‹#›</a:t>
            </a:fld>
            <a:endParaRPr lang="en-US" dirty="0"/>
          </a:p>
        </p:txBody>
      </p:sp>
    </p:spTree>
    <p:extLst>
      <p:ext uri="{BB962C8B-B14F-4D97-AF65-F5344CB8AC3E}">
        <p14:creationId xmlns:p14="http://schemas.microsoft.com/office/powerpoint/2010/main" val="12446902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3.jp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4.jpg"/></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2.jp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5243" y="796229"/>
            <a:ext cx="5478338" cy="3907872"/>
          </a:xfrm>
          <a:prstGeom prst="rect">
            <a:avLst/>
          </a:prstGeom>
        </p:spPr>
      </p:pic>
      <p:sp>
        <p:nvSpPr>
          <p:cNvPr id="10" name="TextBox 9"/>
          <p:cNvSpPr txBox="1"/>
          <p:nvPr/>
        </p:nvSpPr>
        <p:spPr>
          <a:xfrm>
            <a:off x="2293649" y="4827306"/>
            <a:ext cx="7601526" cy="1446550"/>
          </a:xfrm>
          <a:prstGeom prst="rect">
            <a:avLst/>
          </a:prstGeom>
          <a:noFill/>
        </p:spPr>
        <p:txBody>
          <a:bodyPr wrap="square" rtlCol="0">
            <a:spAutoFit/>
          </a:bodyPr>
          <a:lstStyle/>
          <a:p>
            <a:pPr algn="ctr"/>
            <a:r>
              <a:rPr lang="en-US" sz="4400" b="1" dirty="0">
                <a:latin typeface="Century Gothic"/>
                <a:cs typeface="Century Gothic"/>
              </a:rPr>
              <a:t>Sponsorship Information</a:t>
            </a:r>
          </a:p>
          <a:p>
            <a:pPr algn="ctr"/>
            <a:r>
              <a:rPr lang="en-US" sz="4400" b="1" dirty="0">
                <a:latin typeface="Century Gothic"/>
                <a:cs typeface="Century Gothic"/>
              </a:rPr>
              <a:t>2017</a:t>
            </a:r>
          </a:p>
        </p:txBody>
      </p:sp>
    </p:spTree>
    <p:extLst>
      <p:ext uri="{BB962C8B-B14F-4D97-AF65-F5344CB8AC3E}">
        <p14:creationId xmlns:p14="http://schemas.microsoft.com/office/powerpoint/2010/main" val="15497508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a:extLst>
              <a:ext uri="{FF2B5EF4-FFF2-40B4-BE49-F238E27FC236}">
                <a16:creationId xmlns:a16="http://schemas.microsoft.com/office/drawing/2014/main" id="{FAD0190A-353B-469F-8239-3241445739FE}"/>
              </a:ext>
            </a:extLst>
          </p:cNvPr>
          <p:cNvPicPr>
            <a:picLocks noGrp="1" noChangeAspect="1"/>
          </p:cNvPicPr>
          <p:nvPr>
            <p:ph idx="1"/>
          </p:nvPr>
        </p:nvPicPr>
        <p:blipFill>
          <a:blip r:embed="rId2"/>
          <a:stretch>
            <a:fillRect/>
          </a:stretch>
        </p:blipFill>
        <p:spPr>
          <a:xfrm>
            <a:off x="5559228" y="3603235"/>
            <a:ext cx="1070368" cy="519893"/>
          </a:xfrm>
        </p:spPr>
      </p:pic>
      <p:pic>
        <p:nvPicPr>
          <p:cNvPr id="5" name="Picture 4" descr="SAGSAW-pp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TextBox 6"/>
          <p:cNvSpPr txBox="1"/>
          <p:nvPr/>
        </p:nvSpPr>
        <p:spPr>
          <a:xfrm>
            <a:off x="265387" y="257324"/>
            <a:ext cx="10097813" cy="707886"/>
          </a:xfrm>
          <a:prstGeom prst="rect">
            <a:avLst/>
          </a:prstGeom>
          <a:noFill/>
        </p:spPr>
        <p:txBody>
          <a:bodyPr wrap="square" rtlCol="0">
            <a:spAutoFit/>
          </a:bodyPr>
          <a:lstStyle/>
          <a:p>
            <a:r>
              <a:rPr lang="en-US" sz="4000" b="1" dirty="0">
                <a:solidFill>
                  <a:schemeClr val="bg1"/>
                </a:solidFill>
                <a:latin typeface="Arial" pitchFamily="34" charset="0"/>
                <a:cs typeface="Arial" pitchFamily="34" charset="0"/>
              </a:rPr>
              <a:t>Core Partnership Program</a:t>
            </a:r>
          </a:p>
        </p:txBody>
      </p:sp>
      <p:pic>
        <p:nvPicPr>
          <p:cNvPr id="8" name="Picture 7" descr="SaveAGirl.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46776" y="5235440"/>
            <a:ext cx="1620754" cy="1156135"/>
          </a:xfrm>
          <a:prstGeom prst="rect">
            <a:avLst/>
          </a:prstGeom>
        </p:spPr>
      </p:pic>
      <p:sp>
        <p:nvSpPr>
          <p:cNvPr id="9" name="Content Placeholder 2"/>
          <p:cNvSpPr txBox="1">
            <a:spLocks/>
          </p:cNvSpPr>
          <p:nvPr/>
        </p:nvSpPr>
        <p:spPr>
          <a:xfrm>
            <a:off x="869429" y="1873770"/>
            <a:ext cx="10440132" cy="2895245"/>
          </a:xfrm>
          <a:prstGeom prst="rect">
            <a:avLst/>
          </a:prstGeom>
        </p:spPr>
        <p:txBody>
          <a:bodyPr vert="horz" lIns="91440" tIns="45720" rIns="91440" bIns="45720" rtlCol="0">
            <a:noAutofit/>
          </a:bodyPr>
          <a:lstStyle/>
          <a:p>
            <a:pPr marL="342900" marR="0" lvl="0" indent="-342900" algn="just" defTabSz="457200" rtl="0" eaLnBrk="1" fontAlgn="auto" latinLnBrk="0" hangingPunct="1">
              <a:lnSpc>
                <a:spcPct val="100000"/>
              </a:lnSpc>
              <a:spcBef>
                <a:spcPct val="20000"/>
              </a:spcBef>
              <a:spcAft>
                <a:spcPts val="0"/>
              </a:spcAft>
              <a:buClrTx/>
              <a:buSzTx/>
              <a:buFont typeface="Arial"/>
              <a:buNone/>
              <a:tabLst/>
              <a:defRPr/>
            </a:pPr>
            <a:r>
              <a:rPr kumimoji="0" lang="en-US" sz="2400" b="1" i="0" u="none" strike="noStrike" kern="1200" cap="none" spc="0" normalizeH="0" baseline="0" noProof="0" dirty="0">
                <a:ln>
                  <a:noFill/>
                </a:ln>
                <a:solidFill>
                  <a:schemeClr val="tx1"/>
                </a:solidFill>
                <a:effectLst/>
                <a:uLnTx/>
                <a:uFillTx/>
                <a:latin typeface="Arial" pitchFamily="34" charset="0"/>
                <a:ea typeface="+mn-ea"/>
                <a:cs typeface="Arial" pitchFamily="34" charset="0"/>
              </a:rPr>
              <a:t>WORLD OF MONEY/SAGSAW Partnership </a:t>
            </a:r>
            <a:endParaRPr kumimoji="0" lang="en-US" sz="2400" b="0" i="0" u="none" strike="noStrike" kern="1200" cap="none" spc="0" normalizeH="0" baseline="0" noProof="0" dirty="0">
              <a:ln>
                <a:noFill/>
              </a:ln>
              <a:solidFill>
                <a:schemeClr val="tx1"/>
              </a:solidFill>
              <a:effectLst/>
              <a:uLnTx/>
              <a:uFillTx/>
              <a:latin typeface="Arial" pitchFamily="34" charset="0"/>
              <a:ea typeface="+mn-ea"/>
              <a:cs typeface="Arial" pitchFamily="34" charset="0"/>
            </a:endParaRPr>
          </a:p>
          <a:p>
            <a:pPr marL="0" marR="0" lvl="0" indent="0" algn="just" defTabSz="457200" rtl="0" eaLnBrk="1" fontAlgn="auto" latinLnBrk="0" hangingPunct="1">
              <a:lnSpc>
                <a:spcPct val="100000"/>
              </a:lnSpc>
              <a:spcBef>
                <a:spcPct val="20000"/>
              </a:spcBef>
              <a:spcAft>
                <a:spcPts val="0"/>
              </a:spcAft>
              <a:buClrTx/>
              <a:buSzTx/>
              <a:buFont typeface="Arial"/>
              <a:buNone/>
              <a:tabLst/>
              <a:defRPr/>
            </a:pPr>
            <a:r>
              <a:rPr kumimoji="0" lang="en-US" b="0" i="0" u="none" strike="noStrike" kern="1200" cap="none" spc="0" normalizeH="0" baseline="0" noProof="0" dirty="0">
                <a:ln>
                  <a:noFill/>
                </a:ln>
                <a:solidFill>
                  <a:schemeClr val="tx1"/>
                </a:solidFill>
                <a:effectLst/>
                <a:uLnTx/>
                <a:uFillTx/>
                <a:latin typeface="Arial" pitchFamily="34" charset="0"/>
                <a:ea typeface="+mn-ea"/>
                <a:cs typeface="Arial" pitchFamily="34" charset="0"/>
              </a:rPr>
              <a:t>World of Money (WOM) allows Save A Girl, Save A World to provide students with financial literacy education via on-site learning, webinars and other content. A unique centerpiece of the program is the World of Money app. Our mutual goal is to make students masters of basic money management. Founded in 2005 by Sabrina Lamb, WOM features a curriculum that includes basic financial tools for youth; how to budget, save and invest; how to use financial technology; innovative thinking; how our government works; and foreign language, culture, and travel. The content also encompasses managing loans, paying for college, understanding budgets, credit cards, 401(k)s, payroll taxes and investments. More than 4,000 parents and their children have successfully completed the WOM program. </a:t>
            </a:r>
          </a:p>
          <a:p>
            <a:pPr marL="0" marR="0" lvl="0" indent="0" algn="just" defTabSz="457200" rtl="0" eaLnBrk="1" fontAlgn="auto" latinLnBrk="0" hangingPunct="1">
              <a:lnSpc>
                <a:spcPct val="100000"/>
              </a:lnSpc>
              <a:spcBef>
                <a:spcPct val="20000"/>
              </a:spcBef>
              <a:spcAft>
                <a:spcPts val="0"/>
              </a:spcAft>
              <a:buClrTx/>
              <a:buSzTx/>
              <a:buFont typeface="Arial"/>
              <a:buNone/>
              <a:tabLst/>
              <a:defRPr/>
            </a:pPr>
            <a:r>
              <a:rPr kumimoji="0" lang="en-US" b="0" i="0" u="none" strike="noStrike" kern="1200" cap="none" spc="0" normalizeH="0" baseline="0" noProof="0" dirty="0">
                <a:ln>
                  <a:noFill/>
                </a:ln>
                <a:solidFill>
                  <a:schemeClr val="tx1"/>
                </a:solidFill>
                <a:effectLst/>
                <a:uLnTx/>
                <a:uFillTx/>
                <a:latin typeface="Arial" pitchFamily="34" charset="0"/>
                <a:ea typeface="+mn-ea"/>
                <a:cs typeface="Arial" pitchFamily="34" charset="0"/>
              </a:rPr>
              <a:t> </a:t>
            </a:r>
          </a:p>
          <a:p>
            <a:pPr marL="0" marR="0" lvl="0" indent="0" algn="l" defTabSz="457200" rtl="0" eaLnBrk="1" fontAlgn="auto" latinLnBrk="0" hangingPunct="1">
              <a:lnSpc>
                <a:spcPct val="100000"/>
              </a:lnSpc>
              <a:spcBef>
                <a:spcPct val="20000"/>
              </a:spcBef>
              <a:spcAft>
                <a:spcPts val="0"/>
              </a:spcAft>
              <a:buClrTx/>
              <a:buSzTx/>
              <a:buFont typeface="Arial"/>
              <a:buNone/>
              <a:tabLst/>
              <a:defRPr/>
            </a:pPr>
            <a:endParaRPr kumimoji="0" lang="en-US"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kumimoji="0" lang="en-US" b="0" i="0" u="none" strike="noStrike" kern="1200" cap="none" spc="0" normalizeH="0" baseline="0" noProof="0" dirty="0">
              <a:ln>
                <a:noFill/>
              </a:ln>
              <a:solidFill>
                <a:schemeClr val="tx1"/>
              </a:solidFill>
              <a:effectLst/>
              <a:uLnTx/>
              <a:uFillTx/>
              <a:latin typeface="+mn-lt"/>
              <a:ea typeface="+mn-ea"/>
              <a:cs typeface="+mn-cs"/>
            </a:endParaRPr>
          </a:p>
        </p:txBody>
      </p:sp>
      <p:sp>
        <p:nvSpPr>
          <p:cNvPr id="14" name="TextBox 13"/>
          <p:cNvSpPr txBox="1"/>
          <p:nvPr/>
        </p:nvSpPr>
        <p:spPr>
          <a:xfrm>
            <a:off x="869429" y="5002362"/>
            <a:ext cx="8924303" cy="1231106"/>
          </a:xfrm>
          <a:prstGeom prst="rect">
            <a:avLst/>
          </a:prstGeom>
          <a:noFill/>
        </p:spPr>
        <p:txBody>
          <a:bodyPr wrap="square" rtlCol="0">
            <a:spAutoFit/>
          </a:bodyPr>
          <a:lstStyle/>
          <a:p>
            <a:pPr lvl="0">
              <a:spcBef>
                <a:spcPct val="20000"/>
              </a:spcBef>
              <a:defRPr/>
            </a:pPr>
            <a:endParaRPr lang="en-US" dirty="0">
              <a:latin typeface="Arial" pitchFamily="34" charset="0"/>
              <a:cs typeface="Arial" pitchFamily="34" charset="0"/>
            </a:endParaRPr>
          </a:p>
          <a:p>
            <a:pPr marL="341313" lvl="1" indent="-341313" algn="just">
              <a:buClr>
                <a:schemeClr val="accent1"/>
              </a:buClr>
              <a:buFont typeface="Wingdings" pitchFamily="2" charset="2"/>
              <a:buChar char="Ø"/>
              <a:defRPr/>
            </a:pPr>
            <a:r>
              <a:rPr lang="en-US" sz="1400" i="1" dirty="0">
                <a:latin typeface="Arial" pitchFamily="34" charset="0"/>
                <a:cs typeface="Arial" pitchFamily="34" charset="0"/>
              </a:rPr>
              <a:t>2017 SAGSAW Wealth Creation Highlight: SAGSAW representatives attended the Berkshire Hathaway Shareholders meeting in Omaha, Nebraska on May 6, 2017. Participation in this wonderful opportunity  offered through Gail Perry Mason, Money Matters for Youth Camp, allowed attendees to recognize a world of opportunities and gained valuable knowledge that they can incorporate in their lives and communities.</a:t>
            </a:r>
          </a:p>
        </p:txBody>
      </p:sp>
      <p:pic>
        <p:nvPicPr>
          <p:cNvPr id="11" name="Picture 10">
            <a:extLst>
              <a:ext uri="{FF2B5EF4-FFF2-40B4-BE49-F238E27FC236}">
                <a16:creationId xmlns:a16="http://schemas.microsoft.com/office/drawing/2014/main" id="{B85ED43A-518A-491C-B934-33ABF65A46F1}"/>
              </a:ext>
            </a:extLst>
          </p:cNvPr>
          <p:cNvPicPr>
            <a:picLocks noChangeAspect="1"/>
          </p:cNvPicPr>
          <p:nvPr/>
        </p:nvPicPr>
        <p:blipFill>
          <a:blip r:embed="rId2"/>
          <a:stretch>
            <a:fillRect/>
          </a:stretch>
        </p:blipFill>
        <p:spPr>
          <a:xfrm>
            <a:off x="9178074" y="1098538"/>
            <a:ext cx="2131487" cy="1035293"/>
          </a:xfrm>
          <a:prstGeom prst="rect">
            <a:avLst/>
          </a:prstGeom>
        </p:spPr>
      </p:pic>
    </p:spTree>
    <p:extLst>
      <p:ext uri="{BB962C8B-B14F-4D97-AF65-F5344CB8AC3E}">
        <p14:creationId xmlns:p14="http://schemas.microsoft.com/office/powerpoint/2010/main" val="18261011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5" name="Picture 4" descr="SAGSAW-pp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TextBox 6"/>
          <p:cNvSpPr txBox="1"/>
          <p:nvPr/>
        </p:nvSpPr>
        <p:spPr>
          <a:xfrm>
            <a:off x="265387" y="257324"/>
            <a:ext cx="10032856" cy="707886"/>
          </a:xfrm>
          <a:prstGeom prst="rect">
            <a:avLst/>
          </a:prstGeom>
          <a:noFill/>
        </p:spPr>
        <p:txBody>
          <a:bodyPr wrap="square" rtlCol="0">
            <a:spAutoFit/>
          </a:bodyPr>
          <a:lstStyle/>
          <a:p>
            <a:pPr lvl="0">
              <a:spcBef>
                <a:spcPct val="20000"/>
              </a:spcBef>
              <a:defRPr/>
            </a:pPr>
            <a:r>
              <a:rPr lang="en-US" sz="4000" b="1" dirty="0">
                <a:solidFill>
                  <a:schemeClr val="bg1"/>
                </a:solidFill>
                <a:latin typeface="Arial" pitchFamily="34" charset="0"/>
                <a:cs typeface="Arial" pitchFamily="34" charset="0"/>
              </a:rPr>
              <a:t>Core Partnership Program</a:t>
            </a:r>
            <a:endParaRPr lang="en-US" sz="4000" dirty="0">
              <a:solidFill>
                <a:schemeClr val="bg1"/>
              </a:solidFill>
              <a:latin typeface="Arial" pitchFamily="34" charset="0"/>
              <a:cs typeface="Arial" pitchFamily="34" charset="0"/>
            </a:endParaRPr>
          </a:p>
        </p:txBody>
      </p:sp>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6776" y="5235440"/>
            <a:ext cx="1620754" cy="1156135"/>
          </a:xfrm>
          <a:prstGeom prst="rect">
            <a:avLst/>
          </a:prstGeom>
        </p:spPr>
      </p:pic>
      <p:sp>
        <p:nvSpPr>
          <p:cNvPr id="12" name="TextBox 11"/>
          <p:cNvSpPr txBox="1"/>
          <p:nvPr/>
        </p:nvSpPr>
        <p:spPr>
          <a:xfrm>
            <a:off x="794479" y="4538037"/>
            <a:ext cx="9054059" cy="1588127"/>
          </a:xfrm>
          <a:prstGeom prst="rect">
            <a:avLst/>
          </a:prstGeom>
          <a:noFill/>
        </p:spPr>
        <p:txBody>
          <a:bodyPr wrap="square" rtlCol="0">
            <a:spAutoFit/>
          </a:bodyPr>
          <a:lstStyle/>
          <a:p>
            <a:pPr lvl="0">
              <a:spcBef>
                <a:spcPct val="20000"/>
              </a:spcBef>
              <a:defRPr/>
            </a:pPr>
            <a:endParaRPr lang="en-US" sz="1400" dirty="0">
              <a:latin typeface="Arial" pitchFamily="34" charset="0"/>
              <a:cs typeface="Arial" pitchFamily="34" charset="0"/>
            </a:endParaRPr>
          </a:p>
          <a:p>
            <a:pPr marL="341313" lvl="1" indent="-341313">
              <a:spcBef>
                <a:spcPct val="20000"/>
              </a:spcBef>
              <a:buFont typeface="Wingdings" pitchFamily="2" charset="2"/>
              <a:buChar char="Ø"/>
              <a:defRPr/>
            </a:pPr>
            <a:r>
              <a:rPr lang="en-US" sz="1600" i="1" dirty="0">
                <a:latin typeface="Arial" pitchFamily="34" charset="0"/>
                <a:cs typeface="Arial" pitchFamily="34" charset="0"/>
              </a:rPr>
              <a:t>2017 Highlight: C-STEM Teacher &amp; Student Support Services, Inc. (C-STEM), hosted the National CSTEM Challenge on Saturday, May 20, 2017 at The Health Museum in Houston, Texas. We're proud of our SAGSAW students who participated along with nearly one-thousand students and 26 schools in this year's event. Teams competed in robotics, innovation, computer programming, art, film, photography, mural, sculpture and debate.</a:t>
            </a:r>
          </a:p>
        </p:txBody>
      </p:sp>
      <p:sp>
        <p:nvSpPr>
          <p:cNvPr id="13" name="TextBox 12"/>
          <p:cNvSpPr txBox="1"/>
          <p:nvPr/>
        </p:nvSpPr>
        <p:spPr>
          <a:xfrm>
            <a:off x="794479" y="1873770"/>
            <a:ext cx="10873051" cy="2991588"/>
          </a:xfrm>
          <a:prstGeom prst="rect">
            <a:avLst/>
          </a:prstGeom>
          <a:noFill/>
        </p:spPr>
        <p:txBody>
          <a:bodyPr wrap="square" rtlCol="0">
            <a:spAutoFit/>
          </a:bodyPr>
          <a:lstStyle/>
          <a:p>
            <a:pPr lvl="0">
              <a:spcBef>
                <a:spcPct val="20000"/>
              </a:spcBef>
              <a:defRPr/>
            </a:pPr>
            <a:r>
              <a:rPr lang="en-US" sz="2400" b="1" dirty="0">
                <a:latin typeface="Arial" pitchFamily="34" charset="0"/>
                <a:cs typeface="Arial" pitchFamily="34" charset="0"/>
              </a:rPr>
              <a:t>C-STEM/SAGSAW Partnership</a:t>
            </a:r>
            <a:endParaRPr lang="en-US" sz="2400" dirty="0">
              <a:latin typeface="Arial" pitchFamily="34" charset="0"/>
              <a:cs typeface="Arial" pitchFamily="34" charset="0"/>
            </a:endParaRPr>
          </a:p>
          <a:p>
            <a:pPr lvl="0" algn="just">
              <a:spcBef>
                <a:spcPct val="20000"/>
              </a:spcBef>
              <a:defRPr/>
            </a:pPr>
            <a:r>
              <a:rPr lang="en-US" dirty="0">
                <a:latin typeface="Arial" pitchFamily="34" charset="0"/>
                <a:cs typeface="Arial" pitchFamily="34" charset="0"/>
              </a:rPr>
              <a:t>Our mutual goal is to provide the tools that empower students to become innovators and technologically-proficient problem solvers. Through mentoring, coaching and training, we want to introduce young women to the vast array of educational and career opportunities in STEM fields. Founded in 2002 by Dr. Reagan Flowers, C-Stem Teacher &amp; Student Support Services is designed to close the achievement gap by helping students learn and experience communication, science, technology, engineering, and mathematics through innovation that exposes these concepts through a myriad of disciplines. These include robotics, geoscience, 3D printing, film making, photography, sculpture, mural, creative writing and photography. </a:t>
            </a:r>
          </a:p>
          <a:p>
            <a:pPr lvl="0">
              <a:spcBef>
                <a:spcPct val="20000"/>
              </a:spcBef>
              <a:defRPr/>
            </a:pPr>
            <a:endParaRPr lang="en-US" sz="1400" dirty="0">
              <a:latin typeface="Arial" pitchFamily="34" charset="0"/>
              <a:cs typeface="Arial" pitchFamily="34" charset="0"/>
            </a:endParaRPr>
          </a:p>
        </p:txBody>
      </p:sp>
      <p:pic>
        <p:nvPicPr>
          <p:cNvPr id="14" name="Picture 13">
            <a:extLst>
              <a:ext uri="{FF2B5EF4-FFF2-40B4-BE49-F238E27FC236}">
                <a16:creationId xmlns:a16="http://schemas.microsoft.com/office/drawing/2014/main" id="{E47BEA89-7124-4DAA-AC3B-6E0157309B68}"/>
              </a:ext>
            </a:extLst>
          </p:cNvPr>
          <p:cNvPicPr>
            <a:picLocks noChangeAspect="1"/>
          </p:cNvPicPr>
          <p:nvPr/>
        </p:nvPicPr>
        <p:blipFill>
          <a:blip r:embed="rId4"/>
          <a:stretch>
            <a:fillRect/>
          </a:stretch>
        </p:blipFill>
        <p:spPr>
          <a:xfrm>
            <a:off x="9697581" y="717988"/>
            <a:ext cx="1571399" cy="1571399"/>
          </a:xfrm>
          <a:prstGeom prst="rect">
            <a:avLst/>
          </a:prstGeom>
        </p:spPr>
      </p:pic>
    </p:spTree>
    <p:extLst>
      <p:ext uri="{BB962C8B-B14F-4D97-AF65-F5344CB8AC3E}">
        <p14:creationId xmlns:p14="http://schemas.microsoft.com/office/powerpoint/2010/main" val="3218322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5" name="Picture 4" descr="SAGSAW-pp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TextBox 6"/>
          <p:cNvSpPr txBox="1"/>
          <p:nvPr/>
        </p:nvSpPr>
        <p:spPr>
          <a:xfrm>
            <a:off x="265387" y="257324"/>
            <a:ext cx="10032856" cy="707886"/>
          </a:xfrm>
          <a:prstGeom prst="rect">
            <a:avLst/>
          </a:prstGeom>
          <a:noFill/>
        </p:spPr>
        <p:txBody>
          <a:bodyPr wrap="square" rtlCol="0">
            <a:spAutoFit/>
          </a:bodyPr>
          <a:lstStyle/>
          <a:p>
            <a:pPr lvl="0">
              <a:spcBef>
                <a:spcPct val="20000"/>
              </a:spcBef>
              <a:defRPr/>
            </a:pPr>
            <a:r>
              <a:rPr lang="en-US" sz="4000" b="1" dirty="0">
                <a:solidFill>
                  <a:schemeClr val="bg1"/>
                </a:solidFill>
                <a:latin typeface="Arial" pitchFamily="34" charset="0"/>
                <a:cs typeface="Arial" pitchFamily="34" charset="0"/>
              </a:rPr>
              <a:t>Core Partnership Program</a:t>
            </a:r>
            <a:endParaRPr lang="en-US" sz="4000" dirty="0">
              <a:solidFill>
                <a:schemeClr val="bg1"/>
              </a:solidFill>
              <a:latin typeface="Arial" pitchFamily="34" charset="0"/>
              <a:cs typeface="Arial" pitchFamily="34" charset="0"/>
            </a:endParaRPr>
          </a:p>
        </p:txBody>
      </p:sp>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6776" y="5235440"/>
            <a:ext cx="1620754" cy="1156135"/>
          </a:xfrm>
          <a:prstGeom prst="rect">
            <a:avLst/>
          </a:prstGeom>
        </p:spPr>
      </p:pic>
      <p:sp>
        <p:nvSpPr>
          <p:cNvPr id="13" name="TextBox 12"/>
          <p:cNvSpPr txBox="1"/>
          <p:nvPr/>
        </p:nvSpPr>
        <p:spPr>
          <a:xfrm>
            <a:off x="794479" y="1873770"/>
            <a:ext cx="10873051" cy="720197"/>
          </a:xfrm>
          <a:prstGeom prst="rect">
            <a:avLst/>
          </a:prstGeom>
          <a:noFill/>
        </p:spPr>
        <p:txBody>
          <a:bodyPr wrap="square" rtlCol="0">
            <a:spAutoFit/>
          </a:bodyPr>
          <a:lstStyle/>
          <a:p>
            <a:pPr lvl="0">
              <a:spcBef>
                <a:spcPct val="20000"/>
              </a:spcBef>
              <a:defRPr/>
            </a:pPr>
            <a:r>
              <a:rPr lang="en-US" sz="2400" b="1" dirty="0">
                <a:latin typeface="Arial" pitchFamily="34" charset="0"/>
                <a:cs typeface="Arial" pitchFamily="34" charset="0"/>
              </a:rPr>
              <a:t>Dreamwalking Partnership</a:t>
            </a:r>
            <a:endParaRPr lang="en-US" sz="2400" dirty="0">
              <a:latin typeface="Arial" pitchFamily="34" charset="0"/>
              <a:cs typeface="Arial" pitchFamily="34" charset="0"/>
            </a:endParaRPr>
          </a:p>
          <a:p>
            <a:pPr lvl="0">
              <a:spcBef>
                <a:spcPct val="20000"/>
              </a:spcBef>
              <a:defRPr/>
            </a:pPr>
            <a:endParaRPr lang="en-US" sz="1400" dirty="0">
              <a:latin typeface="Arial" pitchFamily="34" charset="0"/>
              <a:cs typeface="Arial" pitchFamily="34" charset="0"/>
            </a:endParaRPr>
          </a:p>
        </p:txBody>
      </p:sp>
      <p:sp>
        <p:nvSpPr>
          <p:cNvPr id="4" name="TextBox 3">
            <a:extLst>
              <a:ext uri="{FF2B5EF4-FFF2-40B4-BE49-F238E27FC236}">
                <a16:creationId xmlns:a16="http://schemas.microsoft.com/office/drawing/2014/main" id="{3F4CC791-E837-4556-B209-AF9A666D60E1}"/>
              </a:ext>
            </a:extLst>
          </p:cNvPr>
          <p:cNvSpPr txBox="1"/>
          <p:nvPr/>
        </p:nvSpPr>
        <p:spPr>
          <a:xfrm>
            <a:off x="868219" y="2334979"/>
            <a:ext cx="8931563" cy="3416320"/>
          </a:xfrm>
          <a:prstGeom prst="rect">
            <a:avLst/>
          </a:prstGeom>
          <a:noFill/>
        </p:spPr>
        <p:txBody>
          <a:bodyPr wrap="square" rtlCol="0">
            <a:spAutoFit/>
          </a:bodyPr>
          <a:lstStyle/>
          <a:p>
            <a:endParaRPr lang="en-US" dirty="0"/>
          </a:p>
          <a:p>
            <a:r>
              <a:rPr lang="en-US" dirty="0"/>
              <a:t>Dreamwalking is a powerful program that helps participants move their DREAMS from their HEART to their HEAD, to their HANDS and ultimately to their FEET, where they are walking in their purpose and designing their destiny.</a:t>
            </a:r>
          </a:p>
          <a:p>
            <a:endParaRPr lang="en-US" dirty="0"/>
          </a:p>
          <a:p>
            <a:r>
              <a:rPr lang="en-US" dirty="0"/>
              <a:t>Sonya Jackson Myles, knows that with 50% of the workforce now female, it is essential for any corporate entity or organization to begin ensuring that women are fostering healthy productive relationships as early as possible. Cultures that do not reinforce this mindset will experience a negative impact on productivity and profitability. This offering shares insights and provides skills and tools for females to build positive relationships personally and professionally by nurturing the intrinsic value of womanhood while preparing for life after college.</a:t>
            </a:r>
          </a:p>
        </p:txBody>
      </p:sp>
      <p:pic>
        <p:nvPicPr>
          <p:cNvPr id="6" name="Picture 5">
            <a:extLst>
              <a:ext uri="{FF2B5EF4-FFF2-40B4-BE49-F238E27FC236}">
                <a16:creationId xmlns:a16="http://schemas.microsoft.com/office/drawing/2014/main" id="{17D287DE-5D79-4361-8303-7B902711F5DC}"/>
              </a:ext>
            </a:extLst>
          </p:cNvPr>
          <p:cNvPicPr>
            <a:picLocks noChangeAspect="1"/>
          </p:cNvPicPr>
          <p:nvPr/>
        </p:nvPicPr>
        <p:blipFill>
          <a:blip r:embed="rId4"/>
          <a:stretch>
            <a:fillRect/>
          </a:stretch>
        </p:blipFill>
        <p:spPr>
          <a:xfrm>
            <a:off x="9160984" y="1021992"/>
            <a:ext cx="2274517" cy="1446926"/>
          </a:xfrm>
          <a:prstGeom prst="rect">
            <a:avLst/>
          </a:prstGeom>
        </p:spPr>
      </p:pic>
    </p:spTree>
    <p:extLst>
      <p:ext uri="{BB962C8B-B14F-4D97-AF65-F5344CB8AC3E}">
        <p14:creationId xmlns:p14="http://schemas.microsoft.com/office/powerpoint/2010/main" val="850871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9491" y="596903"/>
            <a:ext cx="3615036" cy="2578720"/>
          </a:xfrm>
          <a:prstGeom prst="rect">
            <a:avLst/>
          </a:prstGeom>
        </p:spPr>
      </p:pic>
      <p:sp>
        <p:nvSpPr>
          <p:cNvPr id="10" name="TextBox 9"/>
          <p:cNvSpPr txBox="1"/>
          <p:nvPr/>
        </p:nvSpPr>
        <p:spPr>
          <a:xfrm>
            <a:off x="1613147" y="5177135"/>
            <a:ext cx="8962530" cy="923330"/>
          </a:xfrm>
          <a:prstGeom prst="rect">
            <a:avLst/>
          </a:prstGeom>
          <a:noFill/>
        </p:spPr>
        <p:txBody>
          <a:bodyPr wrap="square" rtlCol="0">
            <a:spAutoFit/>
          </a:bodyPr>
          <a:lstStyle/>
          <a:p>
            <a:pPr algn="ctr"/>
            <a:r>
              <a:rPr lang="en-US" sz="5400" b="1" dirty="0">
                <a:latin typeface="Century Gothic"/>
                <a:cs typeface="Century Gothic"/>
              </a:rPr>
              <a:t>Sponsorship Opportunities</a:t>
            </a:r>
          </a:p>
        </p:txBody>
      </p:sp>
      <p:sp>
        <p:nvSpPr>
          <p:cNvPr id="4" name="TextBox 3">
            <a:extLst>
              <a:ext uri="{FF2B5EF4-FFF2-40B4-BE49-F238E27FC236}">
                <a16:creationId xmlns:a16="http://schemas.microsoft.com/office/drawing/2014/main" id="{BF27EDB9-0C12-432B-8D8C-3E333972DE29}"/>
              </a:ext>
            </a:extLst>
          </p:cNvPr>
          <p:cNvSpPr txBox="1"/>
          <p:nvPr/>
        </p:nvSpPr>
        <p:spPr>
          <a:xfrm>
            <a:off x="2170545" y="3378781"/>
            <a:ext cx="7795491" cy="1815882"/>
          </a:xfrm>
          <a:prstGeom prst="rect">
            <a:avLst/>
          </a:prstGeom>
          <a:noFill/>
        </p:spPr>
        <p:txBody>
          <a:bodyPr wrap="square" rtlCol="0">
            <a:spAutoFit/>
          </a:bodyPr>
          <a:lstStyle/>
          <a:p>
            <a:pPr algn="ctr"/>
            <a:r>
              <a:rPr lang="en-US" sz="2800" b="1" dirty="0"/>
              <a:t>Save A Girl, Save A World Weekend Retreat</a:t>
            </a:r>
          </a:p>
          <a:p>
            <a:pPr algn="ctr"/>
            <a:r>
              <a:rPr lang="en-US" sz="2800" b="1" dirty="0"/>
              <a:t>“Transformation = Passion” </a:t>
            </a:r>
          </a:p>
          <a:p>
            <a:pPr algn="ctr"/>
            <a:r>
              <a:rPr lang="en-US" sz="2800" b="1" dirty="0"/>
              <a:t>November 2-5, 2017</a:t>
            </a:r>
          </a:p>
          <a:p>
            <a:pPr algn="ctr"/>
            <a:r>
              <a:rPr lang="en-US" sz="2800" b="1" dirty="0"/>
              <a:t>Clark-Atlanta University – Atlanta, GA</a:t>
            </a:r>
          </a:p>
        </p:txBody>
      </p:sp>
    </p:spTree>
    <p:extLst>
      <p:ext uri="{BB962C8B-B14F-4D97-AF65-F5344CB8AC3E}">
        <p14:creationId xmlns:p14="http://schemas.microsoft.com/office/powerpoint/2010/main" val="1807335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0502" y="5349680"/>
            <a:ext cx="1259890" cy="898719"/>
          </a:xfrm>
          <a:prstGeom prst="rect">
            <a:avLst/>
          </a:prstGeom>
        </p:spPr>
      </p:pic>
      <p:sp>
        <p:nvSpPr>
          <p:cNvPr id="9" name="Content Placeholder 3">
            <a:extLst>
              <a:ext uri="{FF2B5EF4-FFF2-40B4-BE49-F238E27FC236}">
                <a16:creationId xmlns:a16="http://schemas.microsoft.com/office/drawing/2014/main" id="{0C7D124A-F11A-4AD4-95EE-1E39397DF0A0}"/>
              </a:ext>
            </a:extLst>
          </p:cNvPr>
          <p:cNvSpPr txBox="1">
            <a:spLocks/>
          </p:cNvSpPr>
          <p:nvPr/>
        </p:nvSpPr>
        <p:spPr>
          <a:xfrm>
            <a:off x="526473" y="2154281"/>
            <a:ext cx="10575636" cy="4107972"/>
          </a:xfrm>
          <a:prstGeom prst="rect">
            <a:avLst/>
          </a:prstGeom>
          <a:ln w="28575">
            <a:noFill/>
          </a:ln>
        </p:spPr>
        <p:txBody>
          <a:bodyPr vert="horz" lIns="91440" tIns="45720" rIns="91440" bIns="45720" rtlCol="0">
            <a:normAutofit lnSpcReduction="100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2000" dirty="0">
                <a:solidFill>
                  <a:schemeClr val="tx1"/>
                </a:solidFill>
                <a:latin typeface="Arial" panose="020B0604020202020204" pitchFamily="34" charset="0"/>
                <a:ea typeface="Cambria" charset="0"/>
                <a:cs typeface="Arial" panose="020B0604020202020204" pitchFamily="34" charset="0"/>
              </a:rPr>
              <a:t>Three-day weekend retreat to be held at includes: workshops, speakers, sessions, activities and leadership facilitation.  Sponsorship includes:</a:t>
            </a:r>
            <a:r>
              <a:rPr lang="en-US" sz="2000" b="1" dirty="0">
                <a:solidFill>
                  <a:schemeClr val="tx1"/>
                </a:solidFill>
                <a:latin typeface="Arial" panose="020B0604020202020204" pitchFamily="34" charset="0"/>
                <a:ea typeface="Cambria" charset="0"/>
                <a:cs typeface="Arial" panose="020B0604020202020204" pitchFamily="34" charset="0"/>
              </a:rPr>
              <a:t>		</a:t>
            </a:r>
            <a:endParaRPr lang="en-US" sz="2000" b="1" u="sng" dirty="0">
              <a:solidFill>
                <a:schemeClr val="tx1"/>
              </a:solidFill>
              <a:latin typeface="Arial" panose="020B0604020202020204" pitchFamily="34" charset="0"/>
              <a:ea typeface="Cambria" charset="0"/>
              <a:cs typeface="Arial" panose="020B0604020202020204" pitchFamily="34" charset="0"/>
            </a:endParaRP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Brief remarks at premium selected event activity</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logo placement on all marketing materials</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Full-page ad in program booklet (premium placement)</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Conference bag with prominent company logo placement on bag</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Promotional item in the weekend retreat conference bag</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Year-long company logo placement on SAGSAW Website</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One (1) article is the SAGSAW </a:t>
            </a:r>
            <a:r>
              <a:rPr lang="en-US" sz="2000" i="1" dirty="0">
                <a:solidFill>
                  <a:schemeClr val="tx1"/>
                </a:solidFill>
                <a:latin typeface="Arial" panose="020B0604020202020204" pitchFamily="34" charset="0"/>
                <a:ea typeface="Cambria" charset="0"/>
                <a:cs typeface="Arial" panose="020B0604020202020204" pitchFamily="34" charset="0"/>
              </a:rPr>
              <a:t>IMatter </a:t>
            </a:r>
            <a:r>
              <a:rPr lang="en-US" sz="2000" dirty="0">
                <a:solidFill>
                  <a:schemeClr val="tx1"/>
                </a:solidFill>
                <a:latin typeface="Arial" panose="020B0604020202020204" pitchFamily="34" charset="0"/>
                <a:ea typeface="Cambria" charset="0"/>
                <a:cs typeface="Arial" panose="020B0604020202020204" pitchFamily="34" charset="0"/>
              </a:rPr>
              <a:t>Newsletter</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logo printed on conference T-shirt</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name included on press materials</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specific inclusion in SAGSAW social media engagement</a:t>
            </a:r>
            <a:endParaRPr lang="en-US" dirty="0">
              <a:solidFill>
                <a:schemeClr val="tx1"/>
              </a:solidFill>
            </a:endParaRPr>
          </a:p>
          <a:p>
            <a:endParaRPr lang="en-US" dirty="0"/>
          </a:p>
        </p:txBody>
      </p:sp>
      <p:sp>
        <p:nvSpPr>
          <p:cNvPr id="4" name="TextBox 3">
            <a:extLst>
              <a:ext uri="{FF2B5EF4-FFF2-40B4-BE49-F238E27FC236}">
                <a16:creationId xmlns:a16="http://schemas.microsoft.com/office/drawing/2014/main" id="{111F5BF2-EC23-4E77-89FC-AA02AC7F25A0}"/>
              </a:ext>
            </a:extLst>
          </p:cNvPr>
          <p:cNvSpPr txBox="1"/>
          <p:nvPr/>
        </p:nvSpPr>
        <p:spPr>
          <a:xfrm>
            <a:off x="554181" y="489564"/>
            <a:ext cx="10936902" cy="1569660"/>
          </a:xfrm>
          <a:prstGeom prst="rect">
            <a:avLst/>
          </a:prstGeom>
          <a:noFill/>
        </p:spPr>
        <p:txBody>
          <a:bodyPr wrap="square" rtlCol="0">
            <a:spAutoFit/>
          </a:bodyPr>
          <a:lstStyle/>
          <a:p>
            <a:r>
              <a:rPr lang="en-US" sz="3600" b="1" u="sng" dirty="0">
                <a:latin typeface="Cambria" charset="0"/>
                <a:ea typeface="Cambria" charset="0"/>
                <a:cs typeface="Cambria" charset="0"/>
              </a:rPr>
              <a:t>SAGSAW Annual Weekend Retreat</a:t>
            </a:r>
            <a:r>
              <a:rPr lang="en-US" sz="3600" b="1" dirty="0">
                <a:latin typeface="Cambria" charset="0"/>
                <a:ea typeface="Cambria" charset="0"/>
                <a:cs typeface="Cambria" charset="0"/>
              </a:rPr>
              <a:t> </a:t>
            </a:r>
          </a:p>
          <a:p>
            <a:r>
              <a:rPr lang="en-US" sz="2400" b="1" dirty="0">
                <a:latin typeface="Cambria" charset="0"/>
                <a:ea typeface="Cambria" charset="0"/>
                <a:cs typeface="Cambria" charset="0"/>
              </a:rPr>
              <a:t>Nov. 2-5, 2017 - Clark Atlanta University, Atlanta, GA</a:t>
            </a:r>
          </a:p>
          <a:p>
            <a:r>
              <a:rPr lang="en-US" sz="3600" dirty="0"/>
              <a:t>Gold Sponsor - $35,000</a:t>
            </a:r>
          </a:p>
        </p:txBody>
      </p:sp>
      <p:pic>
        <p:nvPicPr>
          <p:cNvPr id="6" name="Picture 5">
            <a:extLst>
              <a:ext uri="{FF2B5EF4-FFF2-40B4-BE49-F238E27FC236}">
                <a16:creationId xmlns:a16="http://schemas.microsoft.com/office/drawing/2014/main" id="{D68D0489-E34D-402D-8054-D1361EC20D09}"/>
              </a:ext>
            </a:extLst>
          </p:cNvPr>
          <p:cNvPicPr>
            <a:picLocks noChangeAspect="1"/>
          </p:cNvPicPr>
          <p:nvPr/>
        </p:nvPicPr>
        <p:blipFill rotWithShape="1">
          <a:blip r:embed="rId4"/>
          <a:srcRect l="8723" r="17406"/>
          <a:stretch/>
        </p:blipFill>
        <p:spPr>
          <a:xfrm>
            <a:off x="8579394" y="2686951"/>
            <a:ext cx="2695269" cy="2436599"/>
          </a:xfrm>
          <a:prstGeom prst="rect">
            <a:avLst/>
          </a:prstGeom>
          <a:ln w="28575">
            <a:solidFill>
              <a:srgbClr val="FF3399"/>
            </a:solidFill>
          </a:ln>
        </p:spPr>
      </p:pic>
    </p:spTree>
    <p:extLst>
      <p:ext uri="{BB962C8B-B14F-4D97-AF65-F5344CB8AC3E}">
        <p14:creationId xmlns:p14="http://schemas.microsoft.com/office/powerpoint/2010/main" val="4171801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0502" y="5349680"/>
            <a:ext cx="1259890" cy="898719"/>
          </a:xfrm>
          <a:prstGeom prst="rect">
            <a:avLst/>
          </a:prstGeom>
        </p:spPr>
      </p:pic>
      <p:sp>
        <p:nvSpPr>
          <p:cNvPr id="9" name="Content Placeholder 3">
            <a:extLst>
              <a:ext uri="{FF2B5EF4-FFF2-40B4-BE49-F238E27FC236}">
                <a16:creationId xmlns:a16="http://schemas.microsoft.com/office/drawing/2014/main" id="{0C7D124A-F11A-4AD4-95EE-1E39397DF0A0}"/>
              </a:ext>
            </a:extLst>
          </p:cNvPr>
          <p:cNvSpPr txBox="1">
            <a:spLocks/>
          </p:cNvSpPr>
          <p:nvPr/>
        </p:nvSpPr>
        <p:spPr>
          <a:xfrm>
            <a:off x="572653" y="2033735"/>
            <a:ext cx="10936902" cy="4302409"/>
          </a:xfrm>
          <a:prstGeom prst="rect">
            <a:avLst/>
          </a:prstGeom>
          <a:ln w="28575">
            <a:noFill/>
          </a:ln>
        </p:spPr>
        <p:txBody>
          <a:bodyPr vert="horz" lIns="91440" tIns="45720" rIns="91440" bIns="45720" rtlCol="0">
            <a:normAutofit lnSpcReduction="100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2000" dirty="0">
                <a:solidFill>
                  <a:schemeClr val="tx1"/>
                </a:solidFill>
                <a:latin typeface="Arial" panose="020B0604020202020204" pitchFamily="34" charset="0"/>
                <a:ea typeface="Cambria" charset="0"/>
                <a:cs typeface="Arial" panose="020B0604020202020204" pitchFamily="34" charset="0"/>
              </a:rPr>
              <a:t>Three-day weekend retreat includes: educational workshops, speaker sessions, relaxation activities, leadership facilitation and meals.  Sponsorship includes:</a:t>
            </a:r>
            <a:r>
              <a:rPr lang="en-US" sz="2000" b="1" dirty="0">
                <a:solidFill>
                  <a:schemeClr val="tx1"/>
                </a:solidFill>
                <a:latin typeface="Arial" panose="020B0604020202020204" pitchFamily="34" charset="0"/>
                <a:ea typeface="Cambria" charset="0"/>
                <a:cs typeface="Arial" panose="020B0604020202020204" pitchFamily="34" charset="0"/>
              </a:rPr>
              <a:t>		</a:t>
            </a:r>
            <a:endParaRPr lang="en-US" sz="2000" b="1" u="sng" dirty="0">
              <a:solidFill>
                <a:schemeClr val="tx1"/>
              </a:solidFill>
              <a:latin typeface="Arial" panose="020B0604020202020204" pitchFamily="34" charset="0"/>
              <a:ea typeface="Cambria" charset="0"/>
              <a:cs typeface="Arial" panose="020B0604020202020204" pitchFamily="34" charset="0"/>
            </a:endParaRP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Brief remarks at premium selected event activity</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logo placement on all marketing materials</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Full-page ad in program booklet (inside placement)</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Promotional marketing item in weekend retreat conference bag</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Conference bag with prominent company logo placement on bag</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6-month company logo placement on SAGSAW Website</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One (1) article is the SAGSAW </a:t>
            </a:r>
            <a:r>
              <a:rPr lang="en-US" sz="2000" i="1" dirty="0">
                <a:solidFill>
                  <a:schemeClr val="tx1"/>
                </a:solidFill>
                <a:latin typeface="Arial" panose="020B0604020202020204" pitchFamily="34" charset="0"/>
                <a:ea typeface="Cambria" charset="0"/>
                <a:cs typeface="Arial" panose="020B0604020202020204" pitchFamily="34" charset="0"/>
              </a:rPr>
              <a:t>IMatter </a:t>
            </a:r>
            <a:r>
              <a:rPr lang="en-US" sz="2000" dirty="0">
                <a:solidFill>
                  <a:schemeClr val="tx1"/>
                </a:solidFill>
                <a:latin typeface="Arial" panose="020B0604020202020204" pitchFamily="34" charset="0"/>
                <a:ea typeface="Cambria" charset="0"/>
                <a:cs typeface="Arial" panose="020B0604020202020204" pitchFamily="34" charset="0"/>
              </a:rPr>
              <a:t>Newsletter</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logo printed on conference T-shirt</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name included on press materials</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specific article on SAGSAW social media engagement</a:t>
            </a:r>
          </a:p>
          <a:p>
            <a:pPr algn="l"/>
            <a:endParaRPr lang="en-US" dirty="0">
              <a:solidFill>
                <a:schemeClr val="tx1"/>
              </a:solidFill>
            </a:endParaRPr>
          </a:p>
          <a:p>
            <a:endParaRPr lang="en-US" dirty="0"/>
          </a:p>
        </p:txBody>
      </p:sp>
      <p:sp>
        <p:nvSpPr>
          <p:cNvPr id="10" name="TextBox 9">
            <a:extLst>
              <a:ext uri="{FF2B5EF4-FFF2-40B4-BE49-F238E27FC236}">
                <a16:creationId xmlns:a16="http://schemas.microsoft.com/office/drawing/2014/main" id="{4D1490BF-29B3-4EA2-8F34-4E0B9486701D}"/>
              </a:ext>
            </a:extLst>
          </p:cNvPr>
          <p:cNvSpPr txBox="1"/>
          <p:nvPr/>
        </p:nvSpPr>
        <p:spPr>
          <a:xfrm>
            <a:off x="554181" y="489564"/>
            <a:ext cx="10936902" cy="1569660"/>
          </a:xfrm>
          <a:prstGeom prst="rect">
            <a:avLst/>
          </a:prstGeom>
          <a:noFill/>
        </p:spPr>
        <p:txBody>
          <a:bodyPr wrap="square" rtlCol="0">
            <a:spAutoFit/>
          </a:bodyPr>
          <a:lstStyle/>
          <a:p>
            <a:r>
              <a:rPr lang="en-US" sz="3600" b="1" u="sng" dirty="0">
                <a:latin typeface="Cambria" charset="0"/>
                <a:ea typeface="Cambria" charset="0"/>
                <a:cs typeface="Cambria" charset="0"/>
              </a:rPr>
              <a:t>SAGSAW Annual Weekend Retreat</a:t>
            </a:r>
            <a:r>
              <a:rPr lang="en-US" sz="3600" b="1" dirty="0">
                <a:latin typeface="Cambria" charset="0"/>
                <a:ea typeface="Cambria" charset="0"/>
                <a:cs typeface="Cambria" charset="0"/>
              </a:rPr>
              <a:t> </a:t>
            </a:r>
          </a:p>
          <a:p>
            <a:r>
              <a:rPr lang="en-US" sz="2400" b="1" dirty="0">
                <a:latin typeface="Cambria" charset="0"/>
                <a:ea typeface="Cambria" charset="0"/>
                <a:cs typeface="Cambria" charset="0"/>
              </a:rPr>
              <a:t>Nov. 2-5, 2017 - Clark Atlanta University, Atlanta, GA</a:t>
            </a:r>
          </a:p>
          <a:p>
            <a:r>
              <a:rPr lang="en-US" sz="3600" dirty="0"/>
              <a:t>Silver Sponsor - $25,000</a:t>
            </a:r>
          </a:p>
        </p:txBody>
      </p:sp>
      <p:pic>
        <p:nvPicPr>
          <p:cNvPr id="6" name="Picture 5">
            <a:extLst>
              <a:ext uri="{FF2B5EF4-FFF2-40B4-BE49-F238E27FC236}">
                <a16:creationId xmlns:a16="http://schemas.microsoft.com/office/drawing/2014/main" id="{44B707A3-ED56-419F-9098-87C4063548CC}"/>
              </a:ext>
            </a:extLst>
          </p:cNvPr>
          <p:cNvPicPr>
            <a:picLocks noChangeAspect="1"/>
          </p:cNvPicPr>
          <p:nvPr/>
        </p:nvPicPr>
        <p:blipFill rotWithShape="1">
          <a:blip r:embed="rId4"/>
          <a:srcRect t="17052" r="7361"/>
          <a:stretch/>
        </p:blipFill>
        <p:spPr>
          <a:xfrm>
            <a:off x="8609337" y="2999553"/>
            <a:ext cx="2918690" cy="1740526"/>
          </a:xfrm>
          <a:prstGeom prst="rect">
            <a:avLst/>
          </a:prstGeom>
          <a:ln w="28575">
            <a:solidFill>
              <a:srgbClr val="7030A0"/>
            </a:solidFill>
          </a:ln>
        </p:spPr>
      </p:pic>
    </p:spTree>
    <p:extLst>
      <p:ext uri="{BB962C8B-B14F-4D97-AF65-F5344CB8AC3E}">
        <p14:creationId xmlns:p14="http://schemas.microsoft.com/office/powerpoint/2010/main" val="748389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0502" y="5349680"/>
            <a:ext cx="1259890" cy="898719"/>
          </a:xfrm>
          <a:prstGeom prst="rect">
            <a:avLst/>
          </a:prstGeom>
        </p:spPr>
      </p:pic>
      <p:sp>
        <p:nvSpPr>
          <p:cNvPr id="9" name="Content Placeholder 3">
            <a:extLst>
              <a:ext uri="{FF2B5EF4-FFF2-40B4-BE49-F238E27FC236}">
                <a16:creationId xmlns:a16="http://schemas.microsoft.com/office/drawing/2014/main" id="{0C7D124A-F11A-4AD4-95EE-1E39397DF0A0}"/>
              </a:ext>
            </a:extLst>
          </p:cNvPr>
          <p:cNvSpPr txBox="1">
            <a:spLocks/>
          </p:cNvSpPr>
          <p:nvPr/>
        </p:nvSpPr>
        <p:spPr>
          <a:xfrm>
            <a:off x="526473" y="2032688"/>
            <a:ext cx="10936902" cy="3316992"/>
          </a:xfrm>
          <a:prstGeom prst="rect">
            <a:avLst/>
          </a:prstGeom>
          <a:ln w="28575">
            <a:noFill/>
          </a:ln>
        </p:spPr>
        <p:txBody>
          <a:bodyPr vert="horz" lIns="91440" tIns="45720" rIns="91440" bIns="45720" rtlCol="0">
            <a:normAutofit lnSpcReduction="100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1900" dirty="0">
                <a:solidFill>
                  <a:schemeClr val="tx1"/>
                </a:solidFill>
                <a:latin typeface="Arial" panose="020B0604020202020204" pitchFamily="34" charset="0"/>
                <a:ea typeface="Cambria" charset="0"/>
                <a:cs typeface="Arial" panose="020B0604020202020204" pitchFamily="34" charset="0"/>
              </a:rPr>
              <a:t>Three-day weekend retreat includes: educational workshops, speaker sessions, relaxation activities, leadership facilitation and meals.  Sponsorship includes:</a:t>
            </a:r>
          </a:p>
          <a:p>
            <a:pPr algn="l"/>
            <a:r>
              <a:rPr lang="en-US" sz="1900" b="1" dirty="0">
                <a:solidFill>
                  <a:schemeClr val="tx1"/>
                </a:solidFill>
                <a:latin typeface="Arial" panose="020B0604020202020204" pitchFamily="34" charset="0"/>
                <a:ea typeface="Cambria" charset="0"/>
                <a:cs typeface="Arial" panose="020B0604020202020204" pitchFamily="34" charset="0"/>
              </a:rPr>
              <a:t>		</a:t>
            </a:r>
            <a:endParaRPr lang="en-US" sz="1900" b="1" u="sng" dirty="0">
              <a:solidFill>
                <a:schemeClr val="tx1"/>
              </a:solidFill>
              <a:latin typeface="Arial" panose="020B0604020202020204" pitchFamily="34" charset="0"/>
              <a:ea typeface="Cambria" charset="0"/>
              <a:cs typeface="Arial" panose="020B0604020202020204" pitchFamily="34" charset="0"/>
            </a:endParaRPr>
          </a:p>
          <a:p>
            <a:pPr marL="461963" indent="-461963" algn="l">
              <a:buFont typeface="Arial" panose="020B0604020202020204" pitchFamily="34" charset="0"/>
              <a:buChar char="•"/>
              <a:tabLst>
                <a:tab pos="461963" algn="l"/>
              </a:tabLst>
            </a:pPr>
            <a:r>
              <a:rPr lang="en-US" sz="1900" dirty="0">
                <a:solidFill>
                  <a:schemeClr val="tx1"/>
                </a:solidFill>
                <a:latin typeface="Arial" panose="020B0604020202020204" pitchFamily="34" charset="0"/>
                <a:ea typeface="Cambria" charset="0"/>
                <a:cs typeface="Arial" panose="020B0604020202020204" pitchFamily="34" charset="0"/>
              </a:rPr>
              <a:t>Company logo placement on all marketing materials</a:t>
            </a:r>
          </a:p>
          <a:p>
            <a:pPr marL="461963" indent="-461963" algn="l">
              <a:buFont typeface="Arial" panose="020B0604020202020204" pitchFamily="34" charset="0"/>
              <a:buChar char="•"/>
            </a:pPr>
            <a:r>
              <a:rPr lang="en-US" sz="1900" dirty="0">
                <a:solidFill>
                  <a:schemeClr val="tx1"/>
                </a:solidFill>
                <a:latin typeface="Arial" panose="020B0604020202020204" pitchFamily="34" charset="0"/>
                <a:ea typeface="Cambria" charset="0"/>
                <a:cs typeface="Arial" panose="020B0604020202020204" pitchFamily="34" charset="0"/>
              </a:rPr>
              <a:t>Company name listed in program booklet</a:t>
            </a:r>
          </a:p>
          <a:p>
            <a:pPr marL="461963" indent="-461963" algn="l">
              <a:buFont typeface="Arial" panose="020B0604020202020204" pitchFamily="34" charset="0"/>
              <a:buChar char="•"/>
            </a:pPr>
            <a:r>
              <a:rPr lang="en-US" sz="1900" dirty="0">
                <a:solidFill>
                  <a:schemeClr val="tx1"/>
                </a:solidFill>
                <a:latin typeface="Arial" panose="020B0604020202020204" pitchFamily="34" charset="0"/>
                <a:ea typeface="Cambria" charset="0"/>
                <a:cs typeface="Arial" panose="020B0604020202020204" pitchFamily="34" charset="0"/>
              </a:rPr>
              <a:t>Promotional material in the weekend retreat conference bag</a:t>
            </a:r>
          </a:p>
          <a:p>
            <a:pPr marL="461963" indent="-461963" algn="l">
              <a:buFont typeface="Arial" panose="020B0604020202020204" pitchFamily="34" charset="0"/>
              <a:buChar char="•"/>
            </a:pPr>
            <a:r>
              <a:rPr lang="en-US" sz="1900" dirty="0">
                <a:solidFill>
                  <a:schemeClr val="tx1"/>
                </a:solidFill>
                <a:latin typeface="Arial" panose="020B0604020202020204" pitchFamily="34" charset="0"/>
                <a:ea typeface="Cambria" charset="0"/>
                <a:cs typeface="Arial" panose="020B0604020202020204" pitchFamily="34" charset="0"/>
              </a:rPr>
              <a:t>Conference bag with prominent company logo placement on bag</a:t>
            </a:r>
          </a:p>
          <a:p>
            <a:pPr marL="461963" indent="-461963" algn="l">
              <a:buFont typeface="Arial" panose="020B0604020202020204" pitchFamily="34" charset="0"/>
              <a:buChar char="•"/>
              <a:tabLst>
                <a:tab pos="461963" algn="l"/>
              </a:tabLst>
            </a:pPr>
            <a:r>
              <a:rPr lang="en-US" sz="1900" dirty="0">
                <a:solidFill>
                  <a:schemeClr val="tx1"/>
                </a:solidFill>
                <a:latin typeface="Arial" panose="020B0604020202020204" pitchFamily="34" charset="0"/>
                <a:ea typeface="Cambria" charset="0"/>
                <a:cs typeface="Arial" panose="020B0604020202020204" pitchFamily="34" charset="0"/>
              </a:rPr>
              <a:t>3-month company logo placement on SAGSAW Website</a:t>
            </a:r>
          </a:p>
          <a:p>
            <a:pPr marL="461963" indent="-461963" algn="l">
              <a:buFont typeface="Arial" panose="020B0604020202020204" pitchFamily="34" charset="0"/>
              <a:buChar char="•"/>
              <a:tabLst>
                <a:tab pos="461963" algn="l"/>
              </a:tabLst>
            </a:pPr>
            <a:r>
              <a:rPr lang="en-US" sz="1900" dirty="0">
                <a:solidFill>
                  <a:schemeClr val="tx1"/>
                </a:solidFill>
                <a:latin typeface="Arial" panose="020B0604020202020204" pitchFamily="34" charset="0"/>
                <a:ea typeface="Cambria" charset="0"/>
                <a:cs typeface="Arial" panose="020B0604020202020204" pitchFamily="34" charset="0"/>
              </a:rPr>
              <a:t>Company logo printed on conference T-shirt</a:t>
            </a:r>
          </a:p>
          <a:p>
            <a:pPr marL="461963" indent="-461963" algn="l">
              <a:buFont typeface="Arial" panose="020B0604020202020204" pitchFamily="34" charset="0"/>
              <a:buChar char="•"/>
              <a:tabLst>
                <a:tab pos="461963" algn="l"/>
              </a:tabLst>
            </a:pPr>
            <a:r>
              <a:rPr lang="en-US" sz="1900" dirty="0">
                <a:solidFill>
                  <a:schemeClr val="tx1"/>
                </a:solidFill>
                <a:latin typeface="Arial" panose="020B0604020202020204" pitchFamily="34" charset="0"/>
                <a:ea typeface="Cambria" charset="0"/>
                <a:cs typeface="Arial" panose="020B0604020202020204" pitchFamily="34" charset="0"/>
              </a:rPr>
              <a:t>Company mention on SAGSAW social media engagement</a:t>
            </a:r>
          </a:p>
          <a:p>
            <a:pPr algn="l"/>
            <a:endParaRPr lang="en-US" dirty="0">
              <a:solidFill>
                <a:schemeClr val="tx1"/>
              </a:solidFill>
            </a:endParaRPr>
          </a:p>
          <a:p>
            <a:endParaRPr lang="en-US" dirty="0"/>
          </a:p>
        </p:txBody>
      </p:sp>
      <p:sp>
        <p:nvSpPr>
          <p:cNvPr id="10" name="TextBox 9">
            <a:extLst>
              <a:ext uri="{FF2B5EF4-FFF2-40B4-BE49-F238E27FC236}">
                <a16:creationId xmlns:a16="http://schemas.microsoft.com/office/drawing/2014/main" id="{36A8BC70-E4E6-4693-8665-02E2CABA4F09}"/>
              </a:ext>
            </a:extLst>
          </p:cNvPr>
          <p:cNvSpPr txBox="1"/>
          <p:nvPr/>
        </p:nvSpPr>
        <p:spPr>
          <a:xfrm>
            <a:off x="554181" y="489564"/>
            <a:ext cx="10936902" cy="1569660"/>
          </a:xfrm>
          <a:prstGeom prst="rect">
            <a:avLst/>
          </a:prstGeom>
          <a:noFill/>
        </p:spPr>
        <p:txBody>
          <a:bodyPr wrap="square" rtlCol="0">
            <a:spAutoFit/>
          </a:bodyPr>
          <a:lstStyle/>
          <a:p>
            <a:r>
              <a:rPr lang="en-US" sz="3600" b="1" u="sng" dirty="0">
                <a:latin typeface="Cambria" charset="0"/>
                <a:ea typeface="Cambria" charset="0"/>
                <a:cs typeface="Cambria" charset="0"/>
              </a:rPr>
              <a:t>SAGSAW Annual Weekend Retreat</a:t>
            </a:r>
            <a:r>
              <a:rPr lang="en-US" sz="3600" b="1" dirty="0">
                <a:latin typeface="Cambria" charset="0"/>
                <a:ea typeface="Cambria" charset="0"/>
                <a:cs typeface="Cambria" charset="0"/>
              </a:rPr>
              <a:t> </a:t>
            </a:r>
          </a:p>
          <a:p>
            <a:r>
              <a:rPr lang="en-US" sz="2400" b="1" dirty="0">
                <a:latin typeface="Cambria" charset="0"/>
                <a:ea typeface="Cambria" charset="0"/>
                <a:cs typeface="Cambria" charset="0"/>
              </a:rPr>
              <a:t>Nov. 2-5, 2017 - Clark Atlanta University, Atlanta, GA</a:t>
            </a:r>
          </a:p>
          <a:p>
            <a:r>
              <a:rPr lang="en-US" sz="3600" dirty="0"/>
              <a:t>Bronze Sponsor - $15,000</a:t>
            </a:r>
          </a:p>
        </p:txBody>
      </p:sp>
      <p:pic>
        <p:nvPicPr>
          <p:cNvPr id="11" name="Picture 10">
            <a:extLst>
              <a:ext uri="{FF2B5EF4-FFF2-40B4-BE49-F238E27FC236}">
                <a16:creationId xmlns:a16="http://schemas.microsoft.com/office/drawing/2014/main" id="{51273DA7-5E3A-471B-B864-AF2EA865AC18}"/>
              </a:ext>
            </a:extLst>
          </p:cNvPr>
          <p:cNvPicPr>
            <a:picLocks noChangeAspect="1"/>
          </p:cNvPicPr>
          <p:nvPr/>
        </p:nvPicPr>
        <p:blipFill rotWithShape="1">
          <a:blip r:embed="rId4"/>
          <a:srcRect r="17719"/>
          <a:stretch/>
        </p:blipFill>
        <p:spPr>
          <a:xfrm>
            <a:off x="8499539" y="2642940"/>
            <a:ext cx="2869480" cy="2322656"/>
          </a:xfrm>
          <a:prstGeom prst="rect">
            <a:avLst/>
          </a:prstGeom>
          <a:ln w="38100">
            <a:solidFill>
              <a:schemeClr val="accent6"/>
            </a:solidFill>
          </a:ln>
        </p:spPr>
      </p:pic>
    </p:spTree>
    <p:extLst>
      <p:ext uri="{BB962C8B-B14F-4D97-AF65-F5344CB8AC3E}">
        <p14:creationId xmlns:p14="http://schemas.microsoft.com/office/powerpoint/2010/main" val="13465808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236"/>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178" y="5605844"/>
            <a:ext cx="996298" cy="710691"/>
          </a:xfrm>
          <a:prstGeom prst="rect">
            <a:avLst/>
          </a:prstGeom>
        </p:spPr>
      </p:pic>
      <p:sp>
        <p:nvSpPr>
          <p:cNvPr id="6" name="Content Placeholder 5">
            <a:extLst>
              <a:ext uri="{FF2B5EF4-FFF2-40B4-BE49-F238E27FC236}">
                <a16:creationId xmlns:a16="http://schemas.microsoft.com/office/drawing/2014/main" id="{606E5044-D237-4AA8-8602-3F55D394FAD9}"/>
              </a:ext>
            </a:extLst>
          </p:cNvPr>
          <p:cNvSpPr txBox="1">
            <a:spLocks/>
          </p:cNvSpPr>
          <p:nvPr/>
        </p:nvSpPr>
        <p:spPr>
          <a:xfrm>
            <a:off x="667542" y="1638882"/>
            <a:ext cx="10727407" cy="1569583"/>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fontAlgn="base"/>
            <a:r>
              <a:rPr lang="en-US" sz="1800" dirty="0">
                <a:solidFill>
                  <a:schemeClr val="tx1"/>
                </a:solidFill>
                <a:latin typeface="Arial" panose="020B0604020202020204" pitchFamily="34" charset="0"/>
                <a:cs typeface="Arial" panose="020B0604020202020204" pitchFamily="34" charset="0"/>
              </a:rPr>
              <a:t>Save A Girl, Save A World offers the </a:t>
            </a:r>
            <a:r>
              <a:rPr lang="en-US" sz="1800" b="1" dirty="0">
                <a:solidFill>
                  <a:schemeClr val="tx1"/>
                </a:solidFill>
                <a:latin typeface="Arial" panose="020B0604020202020204" pitchFamily="34" charset="0"/>
                <a:cs typeface="Arial" panose="020B0604020202020204" pitchFamily="34" charset="0"/>
              </a:rPr>
              <a:t>Kathleen Lynn Marie Wilkes Save A Girl, Save A World Scholarship.</a:t>
            </a:r>
            <a:r>
              <a:rPr lang="en-US" sz="1800" dirty="0">
                <a:solidFill>
                  <a:schemeClr val="tx1"/>
                </a:solidFill>
                <a:latin typeface="Arial" panose="020B0604020202020204" pitchFamily="34" charset="0"/>
                <a:cs typeface="Arial" panose="020B0604020202020204" pitchFamily="34" charset="0"/>
              </a:rPr>
              <a:t> The  scholarship is awarded to students who participate in the program that achieve academic success and/or on a need-bases who play an active role in their communities. The goal of the program is to develop  leadership potential, encourage a spirit of social justice and advocate for social change.  Award amounts ranging from $1,000 – $2500 will be given to the winning candidates.</a:t>
            </a:r>
          </a:p>
        </p:txBody>
      </p:sp>
      <p:sp>
        <p:nvSpPr>
          <p:cNvPr id="9" name="Content Placeholder 2">
            <a:extLst>
              <a:ext uri="{FF2B5EF4-FFF2-40B4-BE49-F238E27FC236}">
                <a16:creationId xmlns:a16="http://schemas.microsoft.com/office/drawing/2014/main" id="{1A35BB3F-9D03-497F-BE7E-C296CB2F052D}"/>
              </a:ext>
            </a:extLst>
          </p:cNvPr>
          <p:cNvSpPr txBox="1">
            <a:spLocks/>
          </p:cNvSpPr>
          <p:nvPr/>
        </p:nvSpPr>
        <p:spPr>
          <a:xfrm>
            <a:off x="2497384" y="3232775"/>
            <a:ext cx="8897566" cy="3168025"/>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1500" b="1" dirty="0">
                <a:solidFill>
                  <a:schemeClr val="tx1"/>
                </a:solidFill>
                <a:latin typeface="Calibri" panose="020F0502020204030204" pitchFamily="34" charset="0"/>
                <a:cs typeface="Arial" panose="020B0604020202020204" pitchFamily="34" charset="0"/>
              </a:rPr>
              <a:t>About Kathleen Lynn Marie Wilkes </a:t>
            </a:r>
          </a:p>
          <a:p>
            <a:pPr algn="l"/>
            <a:r>
              <a:rPr lang="en-US" sz="1500" dirty="0">
                <a:solidFill>
                  <a:schemeClr val="tx1"/>
                </a:solidFill>
                <a:latin typeface="Calibri" panose="020F0502020204030204" pitchFamily="34" charset="0"/>
                <a:cs typeface="Arial" panose="020B0604020202020204" pitchFamily="34" charset="0"/>
              </a:rPr>
              <a:t>“Kathi Wilkes” set the standard for seasoned and consummate professionals.  Her professional career included being a registered nurse, professor, practicing attorney, a government relations &amp; business consultant, Capitol Hill chief of staff, senior policy advisor and a lobbyist.  Kathi was a woman of many triumphs who had a great fondness for young people.  She was an adventurous entrepreneur and was equipped to climb the highest mountains and obtain the greatest achievements.  </a:t>
            </a:r>
          </a:p>
          <a:p>
            <a:pPr algn="l"/>
            <a:r>
              <a:rPr lang="en-US" sz="1500" dirty="0">
                <a:solidFill>
                  <a:schemeClr val="tx1"/>
                </a:solidFill>
                <a:latin typeface="Calibri" panose="020F0502020204030204" pitchFamily="34" charset="0"/>
                <a:cs typeface="Arial" panose="020B0604020202020204" pitchFamily="34" charset="0"/>
              </a:rPr>
              <a:t>Two of her many accomplishments included raising over $16 million for the historic Martin Luther King, Jr. Memorial and working with Congresswoman Sheila Jackson Lee to secure substantial funding for the Sojourner Truth bust, which is placed in the Capitol rotunda.  Kathi was a servant, leader and mentor to many staffers on Capitol Hill, where she was an advisor to many Congressional Black Caucus members over the years.  She was a dedicated member of the National Coalition on Black Civic Participation- Black Women’s Roundtable and served as a </a:t>
            </a:r>
            <a:r>
              <a:rPr lang="en-US" sz="1500" b="1" dirty="0">
                <a:solidFill>
                  <a:schemeClr val="tx1"/>
                </a:solidFill>
                <a:latin typeface="Calibri" panose="020F0502020204030204" pitchFamily="34" charset="0"/>
                <a:cs typeface="Arial" panose="020B0604020202020204" pitchFamily="34" charset="0"/>
              </a:rPr>
              <a:t>founding board member for </a:t>
            </a:r>
            <a:r>
              <a:rPr lang="en-US" sz="1500" b="1" i="1" dirty="0">
                <a:solidFill>
                  <a:schemeClr val="tx1"/>
                </a:solidFill>
                <a:latin typeface="Calibri" panose="020F0502020204030204" pitchFamily="34" charset="0"/>
                <a:cs typeface="Arial" panose="020B0604020202020204" pitchFamily="34" charset="0"/>
              </a:rPr>
              <a:t>Save a Girl, Save A World </a:t>
            </a:r>
            <a:r>
              <a:rPr lang="en-US" sz="1500" b="1" dirty="0">
                <a:solidFill>
                  <a:schemeClr val="tx1"/>
                </a:solidFill>
                <a:latin typeface="Calibri" panose="020F0502020204030204" pitchFamily="34" charset="0"/>
                <a:cs typeface="Arial" panose="020B0604020202020204" pitchFamily="34" charset="0"/>
              </a:rPr>
              <a:t>mentoring program</a:t>
            </a:r>
            <a:r>
              <a:rPr lang="en-US" sz="1500" dirty="0">
                <a:solidFill>
                  <a:schemeClr val="tx1"/>
                </a:solidFill>
                <a:latin typeface="Calibri" panose="020F0502020204030204" pitchFamily="34" charset="0"/>
                <a:cs typeface="Arial" panose="020B0604020202020204" pitchFamily="34" charset="0"/>
              </a:rPr>
              <a:t>.  She had a “true” passion for mentorship, politics and was actively involved in community advocacy.</a:t>
            </a:r>
            <a:endParaRPr lang="en-US" sz="1500" dirty="0"/>
          </a:p>
        </p:txBody>
      </p:sp>
      <p:pic>
        <p:nvPicPr>
          <p:cNvPr id="5" name="Picture 4">
            <a:extLst>
              <a:ext uri="{FF2B5EF4-FFF2-40B4-BE49-F238E27FC236}">
                <a16:creationId xmlns:a16="http://schemas.microsoft.com/office/drawing/2014/main" id="{BC2EA146-552F-4DD2-A75F-5F84EE65A9EE}"/>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20000" contrast="-20000"/>
                    </a14:imgEffect>
                  </a14:imgLayer>
                </a14:imgProps>
              </a:ext>
            </a:extLst>
          </a:blip>
          <a:srcRect l="16035" t="16027" r="16602" b="19866"/>
          <a:stretch/>
        </p:blipFill>
        <p:spPr>
          <a:xfrm>
            <a:off x="713722" y="3677953"/>
            <a:ext cx="1583222" cy="1736437"/>
          </a:xfrm>
          <a:prstGeom prst="rect">
            <a:avLst/>
          </a:prstGeom>
          <a:ln w="38100">
            <a:solidFill>
              <a:srgbClr val="FF3399"/>
            </a:solidFill>
          </a:ln>
        </p:spPr>
      </p:pic>
      <p:sp>
        <p:nvSpPr>
          <p:cNvPr id="12" name="TextBox 11">
            <a:extLst>
              <a:ext uri="{FF2B5EF4-FFF2-40B4-BE49-F238E27FC236}">
                <a16:creationId xmlns:a16="http://schemas.microsoft.com/office/drawing/2014/main" id="{012EC76A-3FB7-419B-9F05-C1C159814F6E}"/>
              </a:ext>
            </a:extLst>
          </p:cNvPr>
          <p:cNvSpPr txBox="1"/>
          <p:nvPr/>
        </p:nvSpPr>
        <p:spPr>
          <a:xfrm>
            <a:off x="539216" y="581389"/>
            <a:ext cx="11046123" cy="954107"/>
          </a:xfrm>
          <a:prstGeom prst="rect">
            <a:avLst/>
          </a:prstGeom>
          <a:noFill/>
        </p:spPr>
        <p:txBody>
          <a:bodyPr wrap="square" rtlCol="0">
            <a:spAutoFit/>
          </a:bodyPr>
          <a:lstStyle/>
          <a:p>
            <a:pPr algn="ctr"/>
            <a:r>
              <a:rPr lang="en-US" sz="3200" b="1" dirty="0"/>
              <a:t>Scholarship and Educational Assistance – $10,000 to $25,000</a:t>
            </a:r>
          </a:p>
          <a:p>
            <a:pPr algn="ctr"/>
            <a:r>
              <a:rPr lang="en-US" sz="2400" b="1" i="1" dirty="0"/>
              <a:t>Kathleen Lynn Marie Wilkes SAGSAW Scholarship Award</a:t>
            </a:r>
          </a:p>
        </p:txBody>
      </p:sp>
    </p:spTree>
    <p:extLst>
      <p:ext uri="{BB962C8B-B14F-4D97-AF65-F5344CB8AC3E}">
        <p14:creationId xmlns:p14="http://schemas.microsoft.com/office/powerpoint/2010/main" val="32621444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0502" y="5349680"/>
            <a:ext cx="1259890" cy="898719"/>
          </a:xfrm>
          <a:prstGeom prst="rect">
            <a:avLst/>
          </a:prstGeom>
        </p:spPr>
      </p:pic>
      <p:sp>
        <p:nvSpPr>
          <p:cNvPr id="9" name="Content Placeholder 3">
            <a:extLst>
              <a:ext uri="{FF2B5EF4-FFF2-40B4-BE49-F238E27FC236}">
                <a16:creationId xmlns:a16="http://schemas.microsoft.com/office/drawing/2014/main" id="{0C7D124A-F11A-4AD4-95EE-1E39397DF0A0}"/>
              </a:ext>
            </a:extLst>
          </p:cNvPr>
          <p:cNvSpPr txBox="1">
            <a:spLocks/>
          </p:cNvSpPr>
          <p:nvPr/>
        </p:nvSpPr>
        <p:spPr>
          <a:xfrm>
            <a:off x="526473" y="1655523"/>
            <a:ext cx="10936902" cy="3983278"/>
          </a:xfrm>
          <a:prstGeom prst="rect">
            <a:avLst/>
          </a:prstGeom>
          <a:ln w="28575">
            <a:noFill/>
          </a:ln>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2000" dirty="0">
                <a:solidFill>
                  <a:schemeClr val="tx1"/>
                </a:solidFill>
                <a:latin typeface="Arial" panose="020B0604020202020204" pitchFamily="34" charset="0"/>
                <a:ea typeface="Cambria" charset="0"/>
                <a:cs typeface="Arial" panose="020B0604020202020204" pitchFamily="34" charset="0"/>
              </a:rPr>
              <a:t>The Three-day weekend retreat to be held at Clark Atlanta University will kick-off the weekend activities with a </a:t>
            </a:r>
            <a:r>
              <a:rPr lang="en-US" sz="2000" i="1" dirty="0">
                <a:solidFill>
                  <a:schemeClr val="tx1"/>
                </a:solidFill>
                <a:latin typeface="Arial" panose="020B0604020202020204" pitchFamily="34" charset="0"/>
                <a:ea typeface="Cambria" charset="0"/>
                <a:cs typeface="Arial" panose="020B0604020202020204" pitchFamily="34" charset="0"/>
              </a:rPr>
              <a:t>invitational-only </a:t>
            </a:r>
            <a:r>
              <a:rPr lang="en-US" sz="2000" dirty="0">
                <a:solidFill>
                  <a:schemeClr val="tx1"/>
                </a:solidFill>
                <a:latin typeface="Arial" panose="020B0604020202020204" pitchFamily="34" charset="0"/>
                <a:ea typeface="Cambria" charset="0"/>
                <a:cs typeface="Arial" panose="020B0604020202020204" pitchFamily="34" charset="0"/>
              </a:rPr>
              <a:t>VIP Reception to be held at Clark Atlanta University’s Art Museum.  Attendees will include women community and organizational leaders from Atlanta, SAGSAW Board Members, and SAGSAW professional women mentors.  Sponsorship includes:</a:t>
            </a:r>
          </a:p>
          <a:p>
            <a:pPr algn="l"/>
            <a:endParaRPr lang="en-US" sz="2000" b="1" u="sng" dirty="0">
              <a:solidFill>
                <a:schemeClr val="tx1"/>
              </a:solidFill>
              <a:latin typeface="Arial" panose="020B0604020202020204" pitchFamily="34" charset="0"/>
              <a:ea typeface="Cambria" charset="0"/>
              <a:cs typeface="Arial" panose="020B0604020202020204" pitchFamily="34" charset="0"/>
            </a:endParaRP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Brief executive remarks at VIP &amp; Community Leader Reception</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signage at event</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Gift item for VIP Reception attendees </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½-page company ad in retreat program booklet</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Product marketing material in the weekend retreat conference bag</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Sponsor logo on SAGSAW Website</a:t>
            </a:r>
          </a:p>
          <a:p>
            <a:pPr algn="l"/>
            <a:endParaRPr lang="en-US" dirty="0">
              <a:solidFill>
                <a:schemeClr val="tx1"/>
              </a:solidFill>
            </a:endParaRPr>
          </a:p>
          <a:p>
            <a:endParaRPr lang="en-US" dirty="0"/>
          </a:p>
        </p:txBody>
      </p:sp>
      <p:sp>
        <p:nvSpPr>
          <p:cNvPr id="4" name="TextBox 3">
            <a:extLst>
              <a:ext uri="{FF2B5EF4-FFF2-40B4-BE49-F238E27FC236}">
                <a16:creationId xmlns:a16="http://schemas.microsoft.com/office/drawing/2014/main" id="{111F5BF2-EC23-4E77-89FC-AA02AC7F25A0}"/>
              </a:ext>
            </a:extLst>
          </p:cNvPr>
          <p:cNvSpPr txBox="1"/>
          <p:nvPr/>
        </p:nvSpPr>
        <p:spPr>
          <a:xfrm>
            <a:off x="526473" y="433726"/>
            <a:ext cx="10936902" cy="1200329"/>
          </a:xfrm>
          <a:prstGeom prst="rect">
            <a:avLst/>
          </a:prstGeom>
          <a:noFill/>
        </p:spPr>
        <p:txBody>
          <a:bodyPr wrap="square" rtlCol="0">
            <a:spAutoFit/>
          </a:bodyPr>
          <a:lstStyle/>
          <a:p>
            <a:r>
              <a:rPr lang="en-US" sz="3600" b="1" u="sng" dirty="0">
                <a:latin typeface="Cambria" charset="0"/>
                <a:ea typeface="Cambria" charset="0"/>
                <a:cs typeface="Cambria" charset="0"/>
              </a:rPr>
              <a:t>SAGSAW Annual Weekend Retreat</a:t>
            </a:r>
            <a:r>
              <a:rPr lang="en-US" sz="3600" b="1" dirty="0">
                <a:latin typeface="Cambria" charset="0"/>
                <a:ea typeface="Cambria" charset="0"/>
                <a:cs typeface="Cambria" charset="0"/>
              </a:rPr>
              <a:t>    </a:t>
            </a:r>
          </a:p>
          <a:p>
            <a:r>
              <a:rPr lang="en-US" sz="3600" dirty="0"/>
              <a:t>VIP &amp; Community Leader Reception - $10,000</a:t>
            </a:r>
          </a:p>
        </p:txBody>
      </p:sp>
    </p:spTree>
    <p:extLst>
      <p:ext uri="{BB962C8B-B14F-4D97-AF65-F5344CB8AC3E}">
        <p14:creationId xmlns:p14="http://schemas.microsoft.com/office/powerpoint/2010/main" val="2904933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0502" y="5525164"/>
            <a:ext cx="1259890" cy="898719"/>
          </a:xfrm>
          <a:prstGeom prst="rect">
            <a:avLst/>
          </a:prstGeom>
        </p:spPr>
      </p:pic>
      <p:sp>
        <p:nvSpPr>
          <p:cNvPr id="9" name="Content Placeholder 3">
            <a:extLst>
              <a:ext uri="{FF2B5EF4-FFF2-40B4-BE49-F238E27FC236}">
                <a16:creationId xmlns:a16="http://schemas.microsoft.com/office/drawing/2014/main" id="{0C7D124A-F11A-4AD4-95EE-1E39397DF0A0}"/>
              </a:ext>
            </a:extLst>
          </p:cNvPr>
          <p:cNvSpPr txBox="1">
            <a:spLocks/>
          </p:cNvSpPr>
          <p:nvPr/>
        </p:nvSpPr>
        <p:spPr>
          <a:xfrm>
            <a:off x="526473" y="1655522"/>
            <a:ext cx="10936902" cy="4713431"/>
          </a:xfrm>
          <a:prstGeom prst="rect">
            <a:avLst/>
          </a:prstGeom>
          <a:ln w="28575">
            <a:noFill/>
          </a:ln>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2400" dirty="0">
                <a:solidFill>
                  <a:schemeClr val="tx1"/>
                </a:solidFill>
                <a:latin typeface="Arial" panose="020B0604020202020204" pitchFamily="34" charset="0"/>
                <a:ea typeface="Cambria" charset="0"/>
                <a:cs typeface="Arial" panose="020B0604020202020204" pitchFamily="34" charset="0"/>
              </a:rPr>
              <a:t>Three-day weekend retreat to be held at Clark Atlanta University will include a pitch competition from the campus and SAGSAW student participants.  Monetary prizes will be given away at the event.  Sponsorship includes:</a:t>
            </a:r>
            <a:r>
              <a:rPr lang="en-US" sz="2400" b="1" dirty="0">
                <a:solidFill>
                  <a:schemeClr val="tx1"/>
                </a:solidFill>
                <a:latin typeface="Arial" panose="020B0604020202020204" pitchFamily="34" charset="0"/>
                <a:ea typeface="Cambria" charset="0"/>
                <a:cs typeface="Arial" panose="020B0604020202020204" pitchFamily="34" charset="0"/>
              </a:rPr>
              <a:t>		</a:t>
            </a:r>
            <a:endParaRPr lang="en-US" sz="2400" b="1" u="sng" dirty="0">
              <a:solidFill>
                <a:schemeClr val="tx1"/>
              </a:solidFill>
              <a:latin typeface="Arial" panose="020B0604020202020204" pitchFamily="34" charset="0"/>
              <a:ea typeface="Cambria" charset="0"/>
              <a:cs typeface="Arial" panose="020B0604020202020204" pitchFamily="34" charset="0"/>
            </a:endParaRP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Brief remarks at SAGSAW Pitch Competition</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(1) Executive to serve as judge for the Pitch Competition</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Company name listed in weekend retreat program booklet </a:t>
            </a:r>
          </a:p>
          <a:p>
            <a:pPr marL="461963" indent="-461963" algn="l">
              <a:buFont typeface="Arial" panose="020B0604020202020204" pitchFamily="34" charset="0"/>
              <a:buChar char="•"/>
            </a:pPr>
            <a:r>
              <a:rPr lang="en-US" sz="2000" dirty="0">
                <a:solidFill>
                  <a:schemeClr val="tx1"/>
                </a:solidFill>
                <a:latin typeface="Arial" panose="020B0604020202020204" pitchFamily="34" charset="0"/>
                <a:ea typeface="Cambria" charset="0"/>
                <a:cs typeface="Arial" panose="020B0604020202020204" pitchFamily="34" charset="0"/>
              </a:rPr>
              <a:t>Product marketing material in the giveaway bag</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Sponsor logo on SAGSAW Website</a:t>
            </a:r>
          </a:p>
          <a:p>
            <a:pPr marL="461963" indent="-461963" algn="l">
              <a:buFont typeface="Arial" panose="020B0604020202020204" pitchFamily="34" charset="0"/>
              <a:buChar char="•"/>
              <a:tabLst>
                <a:tab pos="461963" algn="l"/>
              </a:tabLst>
            </a:pPr>
            <a:r>
              <a:rPr lang="en-US" sz="2000" dirty="0">
                <a:solidFill>
                  <a:schemeClr val="tx1"/>
                </a:solidFill>
                <a:latin typeface="Arial" panose="020B0604020202020204" pitchFamily="34" charset="0"/>
                <a:ea typeface="Cambria" charset="0"/>
                <a:cs typeface="Arial" panose="020B0604020202020204" pitchFamily="34" charset="0"/>
              </a:rPr>
              <a:t>Company name mention from event on SAGSAW social media engagement</a:t>
            </a:r>
          </a:p>
          <a:p>
            <a:pPr algn="l"/>
            <a:endParaRPr lang="en-US" dirty="0">
              <a:solidFill>
                <a:schemeClr val="tx1"/>
              </a:solidFill>
            </a:endParaRPr>
          </a:p>
          <a:p>
            <a:endParaRPr lang="en-US" dirty="0"/>
          </a:p>
        </p:txBody>
      </p:sp>
      <p:sp>
        <p:nvSpPr>
          <p:cNvPr id="4" name="TextBox 3">
            <a:extLst>
              <a:ext uri="{FF2B5EF4-FFF2-40B4-BE49-F238E27FC236}">
                <a16:creationId xmlns:a16="http://schemas.microsoft.com/office/drawing/2014/main" id="{111F5BF2-EC23-4E77-89FC-AA02AC7F25A0}"/>
              </a:ext>
            </a:extLst>
          </p:cNvPr>
          <p:cNvSpPr txBox="1"/>
          <p:nvPr/>
        </p:nvSpPr>
        <p:spPr>
          <a:xfrm>
            <a:off x="526473" y="433726"/>
            <a:ext cx="10936902" cy="1200329"/>
          </a:xfrm>
          <a:prstGeom prst="rect">
            <a:avLst/>
          </a:prstGeom>
          <a:noFill/>
        </p:spPr>
        <p:txBody>
          <a:bodyPr wrap="square" rtlCol="0">
            <a:spAutoFit/>
          </a:bodyPr>
          <a:lstStyle/>
          <a:p>
            <a:r>
              <a:rPr lang="en-US" sz="3600" b="1" u="sng" dirty="0">
                <a:latin typeface="Cambria" charset="0"/>
                <a:ea typeface="Cambria" charset="0"/>
                <a:cs typeface="Cambria" charset="0"/>
              </a:rPr>
              <a:t>SAGSAW Annual Weekend Retreat</a:t>
            </a:r>
            <a:endParaRPr lang="en-US" sz="3600" b="1" dirty="0">
              <a:latin typeface="Cambria" charset="0"/>
              <a:ea typeface="Cambria" charset="0"/>
              <a:cs typeface="Cambria" charset="0"/>
            </a:endParaRPr>
          </a:p>
          <a:p>
            <a:r>
              <a:rPr lang="en-US" sz="3600" dirty="0"/>
              <a:t>Student Pitch Competition Sponsor - $10,000</a:t>
            </a:r>
          </a:p>
        </p:txBody>
      </p:sp>
    </p:spTree>
    <p:extLst>
      <p:ext uri="{BB962C8B-B14F-4D97-AF65-F5344CB8AC3E}">
        <p14:creationId xmlns:p14="http://schemas.microsoft.com/office/powerpoint/2010/main" val="864631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53575" y="530872"/>
            <a:ext cx="1699363" cy="1212209"/>
          </a:xfrm>
          <a:prstGeom prst="rect">
            <a:avLst/>
          </a:prstGeom>
        </p:spPr>
      </p:pic>
      <p:pic>
        <p:nvPicPr>
          <p:cNvPr id="5" name="Picture 4">
            <a:extLst>
              <a:ext uri="{FF2B5EF4-FFF2-40B4-BE49-F238E27FC236}">
                <a16:creationId xmlns:a16="http://schemas.microsoft.com/office/drawing/2014/main" id="{B13303E9-5208-4256-BEC8-03EA50B735DF}"/>
              </a:ext>
            </a:extLst>
          </p:cNvPr>
          <p:cNvPicPr>
            <a:picLocks noChangeAspect="1"/>
          </p:cNvPicPr>
          <p:nvPr/>
        </p:nvPicPr>
        <p:blipFill>
          <a:blip r:embed="rId4"/>
          <a:stretch>
            <a:fillRect/>
          </a:stretch>
        </p:blipFill>
        <p:spPr>
          <a:xfrm>
            <a:off x="378747" y="353906"/>
            <a:ext cx="9236307" cy="6151525"/>
          </a:xfrm>
          <a:prstGeom prst="rect">
            <a:avLst/>
          </a:prstGeom>
        </p:spPr>
      </p:pic>
      <p:sp>
        <p:nvSpPr>
          <p:cNvPr id="6" name="TextBox 5">
            <a:extLst>
              <a:ext uri="{FF2B5EF4-FFF2-40B4-BE49-F238E27FC236}">
                <a16:creationId xmlns:a16="http://schemas.microsoft.com/office/drawing/2014/main" id="{56B7C714-8DBF-474B-996A-A16ED2F673C2}"/>
              </a:ext>
            </a:extLst>
          </p:cNvPr>
          <p:cNvSpPr txBox="1"/>
          <p:nvPr/>
        </p:nvSpPr>
        <p:spPr>
          <a:xfrm>
            <a:off x="9899755" y="1861048"/>
            <a:ext cx="1699363" cy="4647426"/>
          </a:xfrm>
          <a:prstGeom prst="rect">
            <a:avLst/>
          </a:prstGeom>
          <a:noFill/>
        </p:spPr>
        <p:txBody>
          <a:bodyPr wrap="square" rtlCol="0">
            <a:spAutoFit/>
          </a:bodyPr>
          <a:lstStyle/>
          <a:p>
            <a:pPr algn="ctr"/>
            <a:r>
              <a:rPr lang="en-US" sz="1600" b="1" i="1" dirty="0"/>
              <a:t>Since </a:t>
            </a:r>
            <a:r>
              <a:rPr lang="en-US" sz="1600" b="1" i="1" dirty="0">
                <a:solidFill>
                  <a:srgbClr val="7030A0"/>
                </a:solidFill>
              </a:rPr>
              <a:t>2011, SAGSAW </a:t>
            </a:r>
            <a:r>
              <a:rPr lang="en-US" sz="1600" b="1" i="1" dirty="0"/>
              <a:t>has</a:t>
            </a:r>
          </a:p>
          <a:p>
            <a:pPr algn="ctr"/>
            <a:endParaRPr lang="en-US" sz="1600" b="1" i="1" dirty="0"/>
          </a:p>
          <a:p>
            <a:pPr algn="ctr"/>
            <a:r>
              <a:rPr lang="en-US" sz="1600" b="1" i="1" dirty="0"/>
              <a:t>Mentored over</a:t>
            </a:r>
          </a:p>
          <a:p>
            <a:pPr algn="ctr"/>
            <a:r>
              <a:rPr lang="en-US" sz="2000" b="1" i="1" dirty="0">
                <a:solidFill>
                  <a:srgbClr val="FF3399"/>
                </a:solidFill>
              </a:rPr>
              <a:t>200</a:t>
            </a:r>
          </a:p>
          <a:p>
            <a:pPr algn="ctr"/>
            <a:r>
              <a:rPr lang="en-US" sz="1600" b="1" i="1" dirty="0"/>
              <a:t>College and </a:t>
            </a:r>
          </a:p>
          <a:p>
            <a:pPr algn="ctr"/>
            <a:r>
              <a:rPr lang="en-US" sz="1600" b="1" i="1" dirty="0"/>
              <a:t>High School </a:t>
            </a:r>
          </a:p>
          <a:p>
            <a:pPr algn="ctr"/>
            <a:r>
              <a:rPr lang="en-US" sz="1600" b="1" i="1" dirty="0"/>
              <a:t>Female Students</a:t>
            </a:r>
          </a:p>
          <a:p>
            <a:pPr algn="ctr"/>
            <a:endParaRPr lang="en-US" sz="1200" b="1" i="1" dirty="0"/>
          </a:p>
          <a:p>
            <a:pPr algn="ctr"/>
            <a:r>
              <a:rPr lang="en-US" sz="1600" b="1" i="1" dirty="0"/>
              <a:t>Forged relationships with HBCU’s and over </a:t>
            </a:r>
          </a:p>
          <a:p>
            <a:pPr algn="ctr"/>
            <a:r>
              <a:rPr lang="en-US" sz="2000" b="1" i="1" dirty="0">
                <a:solidFill>
                  <a:srgbClr val="FF9900"/>
                </a:solidFill>
              </a:rPr>
              <a:t>200</a:t>
            </a:r>
            <a:r>
              <a:rPr lang="en-US" sz="2000" b="1" i="1" dirty="0"/>
              <a:t> </a:t>
            </a:r>
          </a:p>
          <a:p>
            <a:pPr algn="ctr"/>
            <a:r>
              <a:rPr lang="en-US" sz="1600" b="1" i="1" dirty="0"/>
              <a:t>professional women and entrepreneurs from across the country</a:t>
            </a:r>
          </a:p>
        </p:txBody>
      </p:sp>
    </p:spTree>
    <p:extLst>
      <p:ext uri="{BB962C8B-B14F-4D97-AF65-F5344CB8AC3E}">
        <p14:creationId xmlns:p14="http://schemas.microsoft.com/office/powerpoint/2010/main" val="16649086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5243" y="796229"/>
            <a:ext cx="5478338" cy="3907872"/>
          </a:xfrm>
          <a:prstGeom prst="rect">
            <a:avLst/>
          </a:prstGeom>
        </p:spPr>
      </p:pic>
      <p:sp>
        <p:nvSpPr>
          <p:cNvPr id="10" name="TextBox 9"/>
          <p:cNvSpPr txBox="1"/>
          <p:nvPr/>
        </p:nvSpPr>
        <p:spPr>
          <a:xfrm>
            <a:off x="1613147" y="4934648"/>
            <a:ext cx="8962530" cy="1200329"/>
          </a:xfrm>
          <a:prstGeom prst="rect">
            <a:avLst/>
          </a:prstGeom>
          <a:noFill/>
        </p:spPr>
        <p:txBody>
          <a:bodyPr wrap="square" rtlCol="0">
            <a:spAutoFit/>
          </a:bodyPr>
          <a:lstStyle/>
          <a:p>
            <a:pPr algn="ctr"/>
            <a:r>
              <a:rPr lang="en-US" sz="3600" b="1" dirty="0">
                <a:latin typeface="Century Gothic"/>
                <a:cs typeface="Century Gothic"/>
              </a:rPr>
              <a:t>SAGSAW Core Partnership &amp; Additional</a:t>
            </a:r>
          </a:p>
          <a:p>
            <a:pPr algn="ctr"/>
            <a:r>
              <a:rPr lang="en-US" sz="3600" b="1" dirty="0">
                <a:latin typeface="Century Gothic"/>
                <a:cs typeface="Century Gothic"/>
              </a:rPr>
              <a:t> Sponsorship Opportunities</a:t>
            </a:r>
          </a:p>
        </p:txBody>
      </p:sp>
    </p:spTree>
    <p:extLst>
      <p:ext uri="{BB962C8B-B14F-4D97-AF65-F5344CB8AC3E}">
        <p14:creationId xmlns:p14="http://schemas.microsoft.com/office/powerpoint/2010/main" val="42691588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0502" y="5349680"/>
            <a:ext cx="1259890" cy="898719"/>
          </a:xfrm>
          <a:prstGeom prst="rect">
            <a:avLst/>
          </a:prstGeom>
        </p:spPr>
      </p:pic>
      <p:sp>
        <p:nvSpPr>
          <p:cNvPr id="9" name="Content Placeholder 3">
            <a:extLst>
              <a:ext uri="{FF2B5EF4-FFF2-40B4-BE49-F238E27FC236}">
                <a16:creationId xmlns:a16="http://schemas.microsoft.com/office/drawing/2014/main" id="{0C7D124A-F11A-4AD4-95EE-1E39397DF0A0}"/>
              </a:ext>
            </a:extLst>
          </p:cNvPr>
          <p:cNvSpPr txBox="1">
            <a:spLocks/>
          </p:cNvSpPr>
          <p:nvPr/>
        </p:nvSpPr>
        <p:spPr>
          <a:xfrm>
            <a:off x="785092" y="1784830"/>
            <a:ext cx="9762836" cy="3914005"/>
          </a:xfrm>
          <a:prstGeom prst="rect">
            <a:avLst/>
          </a:prstGeom>
          <a:ln w="28575">
            <a:noFill/>
          </a:ln>
        </p:spPr>
        <p:txBody>
          <a:bodyPr vert="horz" lIns="91440" tIns="45720" rIns="91440" bIns="45720" rtlCol="0">
            <a:normAutofit fontScale="32500" lnSpcReduction="200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5900" dirty="0">
                <a:solidFill>
                  <a:schemeClr val="tx1"/>
                </a:solidFill>
              </a:rPr>
              <a:t>SAGSAW Webinar Series is a three-month activity that consist of web-based seminars, presentations, lectures, discussions or focus groups. </a:t>
            </a:r>
          </a:p>
          <a:p>
            <a:pPr algn="l"/>
            <a:r>
              <a:rPr lang="en-US" sz="5900" dirty="0">
                <a:solidFill>
                  <a:schemeClr val="tx1"/>
                </a:solidFill>
              </a:rPr>
              <a:t>The webinar topics support the SAGSAW four pillars:  Wealth, Life Skills, Career Development and Health &amp; Wellness.  The one-hour sessions allow mentees to learn and have discussions about lessons learned from each informative session.</a:t>
            </a:r>
          </a:p>
          <a:p>
            <a:pPr algn="l"/>
            <a:endParaRPr lang="en-US" sz="5900" dirty="0">
              <a:solidFill>
                <a:schemeClr val="tx1"/>
              </a:solidFill>
            </a:endParaRPr>
          </a:p>
          <a:p>
            <a:pPr marL="461963" indent="-461963" algn="l">
              <a:buFont typeface="Arial" panose="020B0604020202020204" pitchFamily="34" charset="0"/>
              <a:buChar char="•"/>
            </a:pPr>
            <a:r>
              <a:rPr lang="en-US" sz="5900" dirty="0">
                <a:solidFill>
                  <a:schemeClr val="tx1"/>
                </a:solidFill>
              </a:rPr>
              <a:t>Company branding on the all webinar series</a:t>
            </a:r>
          </a:p>
          <a:p>
            <a:pPr marL="461963" indent="-461963" algn="l">
              <a:buFont typeface="Arial" panose="020B0604020202020204" pitchFamily="34" charset="0"/>
              <a:buChar char="•"/>
            </a:pPr>
            <a:r>
              <a:rPr lang="en-US" sz="5900" dirty="0">
                <a:solidFill>
                  <a:schemeClr val="tx1"/>
                </a:solidFill>
              </a:rPr>
              <a:t>(1) speaker or focus group discussion on topics that relate to the SAGSAW four pillar</a:t>
            </a:r>
          </a:p>
          <a:p>
            <a:pPr marL="461963" indent="-461963" algn="l">
              <a:buFont typeface="Arial" panose="020B0604020202020204" pitchFamily="34" charset="0"/>
              <a:buChar char="•"/>
            </a:pPr>
            <a:r>
              <a:rPr lang="en-US" sz="5900" dirty="0">
                <a:solidFill>
                  <a:schemeClr val="tx1"/>
                </a:solidFill>
              </a:rPr>
              <a:t>Opportunity to be a webinar presenter during (1) session with students</a:t>
            </a:r>
          </a:p>
          <a:p>
            <a:pPr marL="461963" indent="-461963" algn="l">
              <a:buFont typeface="Arial" panose="020B0604020202020204" pitchFamily="34" charset="0"/>
              <a:buChar char="•"/>
            </a:pPr>
            <a:r>
              <a:rPr lang="en-US" sz="5900" dirty="0">
                <a:solidFill>
                  <a:schemeClr val="tx1"/>
                </a:solidFill>
              </a:rPr>
              <a:t>Opportunity to be a webinar presenter during (1) session with the professional mentors</a:t>
            </a:r>
          </a:p>
          <a:p>
            <a:pPr algn="l"/>
            <a:endParaRPr lang="en-US" dirty="0">
              <a:solidFill>
                <a:schemeClr val="tx1"/>
              </a:solidFill>
            </a:endParaRPr>
          </a:p>
          <a:p>
            <a:endParaRPr lang="en-US" dirty="0"/>
          </a:p>
        </p:txBody>
      </p:sp>
      <p:sp>
        <p:nvSpPr>
          <p:cNvPr id="4" name="TextBox 3">
            <a:extLst>
              <a:ext uri="{FF2B5EF4-FFF2-40B4-BE49-F238E27FC236}">
                <a16:creationId xmlns:a16="http://schemas.microsoft.com/office/drawing/2014/main" id="{111F5BF2-EC23-4E77-89FC-AA02AC7F25A0}"/>
              </a:ext>
            </a:extLst>
          </p:cNvPr>
          <p:cNvSpPr txBox="1"/>
          <p:nvPr/>
        </p:nvSpPr>
        <p:spPr>
          <a:xfrm>
            <a:off x="785091" y="433726"/>
            <a:ext cx="10678283" cy="1200329"/>
          </a:xfrm>
          <a:prstGeom prst="rect">
            <a:avLst/>
          </a:prstGeom>
          <a:noFill/>
        </p:spPr>
        <p:txBody>
          <a:bodyPr wrap="square" rtlCol="0">
            <a:spAutoFit/>
          </a:bodyPr>
          <a:lstStyle/>
          <a:p>
            <a:r>
              <a:rPr lang="en-US" sz="3600" b="1" u="sng" dirty="0">
                <a:latin typeface="Cambria" charset="0"/>
                <a:ea typeface="Cambria" charset="0"/>
                <a:cs typeface="Cambria" charset="0"/>
              </a:rPr>
              <a:t>SAGSAW Webinar Series</a:t>
            </a:r>
            <a:endParaRPr lang="en-US" sz="3600" b="1" dirty="0">
              <a:latin typeface="Cambria" charset="0"/>
              <a:ea typeface="Cambria" charset="0"/>
              <a:cs typeface="Cambria" charset="0"/>
            </a:endParaRPr>
          </a:p>
          <a:p>
            <a:r>
              <a:rPr lang="en-US" sz="3600" dirty="0"/>
              <a:t>SAWSAG Webinar Sponsor - $5,000</a:t>
            </a:r>
          </a:p>
        </p:txBody>
      </p:sp>
    </p:spTree>
    <p:extLst>
      <p:ext uri="{BB962C8B-B14F-4D97-AF65-F5344CB8AC3E}">
        <p14:creationId xmlns:p14="http://schemas.microsoft.com/office/powerpoint/2010/main" val="24892820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1355" y="698923"/>
            <a:ext cx="1606202" cy="1145754"/>
          </a:xfrm>
          <a:prstGeom prst="rect">
            <a:avLst/>
          </a:prstGeom>
          <a:ln>
            <a:solidFill>
              <a:schemeClr val="tx1"/>
            </a:solidFill>
          </a:ln>
        </p:spPr>
      </p:pic>
      <p:sp>
        <p:nvSpPr>
          <p:cNvPr id="6" name="Rectangle 5">
            <a:extLst>
              <a:ext uri="{FF2B5EF4-FFF2-40B4-BE49-F238E27FC236}">
                <a16:creationId xmlns:a16="http://schemas.microsoft.com/office/drawing/2014/main" id="{32347718-F830-4AF2-BC83-8887E1EBDAC8}"/>
              </a:ext>
            </a:extLst>
          </p:cNvPr>
          <p:cNvSpPr/>
          <p:nvPr/>
        </p:nvSpPr>
        <p:spPr>
          <a:xfrm>
            <a:off x="914162" y="3261583"/>
            <a:ext cx="9867706" cy="2246769"/>
          </a:xfrm>
          <a:prstGeom prst="rect">
            <a:avLst/>
          </a:prstGeom>
        </p:spPr>
        <p:txBody>
          <a:bodyPr wrap="square">
            <a:spAutoFit/>
          </a:bodyPr>
          <a:lstStyle/>
          <a:p>
            <a:r>
              <a:rPr lang="en-US" sz="2800" dirty="0"/>
              <a:t>The World of Money-SAGSAW programming partnership allows SAGSAW to provide students with content of financial literacy education via on-site learning, webinars and WOM mobile app.  Our mutual goal is to make students masters of basic money management.  </a:t>
            </a:r>
          </a:p>
        </p:txBody>
      </p:sp>
      <p:sp>
        <p:nvSpPr>
          <p:cNvPr id="4" name="Rectangle 3">
            <a:extLst>
              <a:ext uri="{FF2B5EF4-FFF2-40B4-BE49-F238E27FC236}">
                <a16:creationId xmlns:a16="http://schemas.microsoft.com/office/drawing/2014/main" id="{530768CC-DFE7-4260-900E-59EEAE852DD7}"/>
              </a:ext>
            </a:extLst>
          </p:cNvPr>
          <p:cNvSpPr/>
          <p:nvPr/>
        </p:nvSpPr>
        <p:spPr>
          <a:xfrm>
            <a:off x="914162" y="2081459"/>
            <a:ext cx="8920455" cy="523220"/>
          </a:xfrm>
          <a:prstGeom prst="rect">
            <a:avLst/>
          </a:prstGeom>
        </p:spPr>
        <p:txBody>
          <a:bodyPr wrap="none">
            <a:spAutoFit/>
          </a:bodyPr>
          <a:lstStyle/>
          <a:p>
            <a:pPr marL="342900" lvl="0" indent="-342900" algn="just">
              <a:spcBef>
                <a:spcPct val="20000"/>
              </a:spcBef>
              <a:defRPr/>
            </a:pPr>
            <a:r>
              <a:rPr lang="en-US" sz="2800" b="1" dirty="0">
                <a:latin typeface="Arial" pitchFamily="34" charset="0"/>
                <a:cs typeface="Arial" pitchFamily="34" charset="0"/>
              </a:rPr>
              <a:t>WORLD OF MONEY/SAGSAW Partnership Program</a:t>
            </a:r>
            <a:endParaRPr lang="en-US" sz="2800" dirty="0">
              <a:latin typeface="Arial" pitchFamily="34" charset="0"/>
              <a:cs typeface="Arial" pitchFamily="34" charset="0"/>
            </a:endParaRPr>
          </a:p>
        </p:txBody>
      </p:sp>
      <p:pic>
        <p:nvPicPr>
          <p:cNvPr id="9" name="Picture 8">
            <a:extLst>
              <a:ext uri="{FF2B5EF4-FFF2-40B4-BE49-F238E27FC236}">
                <a16:creationId xmlns:a16="http://schemas.microsoft.com/office/drawing/2014/main" id="{299B87D2-D062-4FC7-886F-BA5D0FEE74F9}"/>
              </a:ext>
            </a:extLst>
          </p:cNvPr>
          <p:cNvPicPr>
            <a:picLocks noChangeAspect="1"/>
          </p:cNvPicPr>
          <p:nvPr/>
        </p:nvPicPr>
        <p:blipFill>
          <a:blip r:embed="rId4"/>
          <a:stretch>
            <a:fillRect/>
          </a:stretch>
        </p:blipFill>
        <p:spPr>
          <a:xfrm>
            <a:off x="3574433" y="620688"/>
            <a:ext cx="2519979" cy="1223989"/>
          </a:xfrm>
          <a:prstGeom prst="rect">
            <a:avLst/>
          </a:prstGeom>
        </p:spPr>
      </p:pic>
      <p:sp>
        <p:nvSpPr>
          <p:cNvPr id="5" name="TextBox 4">
            <a:extLst>
              <a:ext uri="{FF2B5EF4-FFF2-40B4-BE49-F238E27FC236}">
                <a16:creationId xmlns:a16="http://schemas.microsoft.com/office/drawing/2014/main" id="{183506DB-4572-4312-929D-E2734B583316}"/>
              </a:ext>
            </a:extLst>
          </p:cNvPr>
          <p:cNvSpPr txBox="1"/>
          <p:nvPr/>
        </p:nvSpPr>
        <p:spPr>
          <a:xfrm>
            <a:off x="914162" y="2604679"/>
            <a:ext cx="7961745" cy="523220"/>
          </a:xfrm>
          <a:prstGeom prst="rect">
            <a:avLst/>
          </a:prstGeom>
          <a:noFill/>
        </p:spPr>
        <p:txBody>
          <a:bodyPr wrap="square" rtlCol="0">
            <a:spAutoFit/>
          </a:bodyPr>
          <a:lstStyle/>
          <a:p>
            <a:r>
              <a:rPr lang="en-US" sz="2800" dirty="0"/>
              <a:t>Sponsorship Opportunity:  $25,000</a:t>
            </a:r>
          </a:p>
        </p:txBody>
      </p:sp>
    </p:spTree>
    <p:extLst>
      <p:ext uri="{BB962C8B-B14F-4D97-AF65-F5344CB8AC3E}">
        <p14:creationId xmlns:p14="http://schemas.microsoft.com/office/powerpoint/2010/main" val="37485211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4328" y="664008"/>
            <a:ext cx="1478863" cy="1054919"/>
          </a:xfrm>
          <a:prstGeom prst="rect">
            <a:avLst/>
          </a:prstGeom>
        </p:spPr>
      </p:pic>
      <p:sp>
        <p:nvSpPr>
          <p:cNvPr id="6" name="Rectangle 5">
            <a:extLst>
              <a:ext uri="{FF2B5EF4-FFF2-40B4-BE49-F238E27FC236}">
                <a16:creationId xmlns:a16="http://schemas.microsoft.com/office/drawing/2014/main" id="{62F9DDCD-0835-4830-B03B-7522939EC700}"/>
              </a:ext>
            </a:extLst>
          </p:cNvPr>
          <p:cNvSpPr/>
          <p:nvPr/>
        </p:nvSpPr>
        <p:spPr>
          <a:xfrm>
            <a:off x="914162" y="3146240"/>
            <a:ext cx="10439400" cy="2523768"/>
          </a:xfrm>
          <a:prstGeom prst="rect">
            <a:avLst/>
          </a:prstGeom>
        </p:spPr>
        <p:txBody>
          <a:bodyPr wrap="square">
            <a:spAutoFit/>
          </a:bodyPr>
          <a:lstStyle/>
          <a:p>
            <a:r>
              <a:rPr lang="en-US" sz="2800" dirty="0"/>
              <a:t>Through mentoring, coaching and training, SAWSAW introduces young women to the vast array of educational and career opportunities in STEM fields.  Our goal is to help students gain knowledge on a myriad of disciplines related to science, technology, engineering and mathematics.</a:t>
            </a:r>
          </a:p>
          <a:p>
            <a:endParaRPr lang="en-US" dirty="0"/>
          </a:p>
        </p:txBody>
      </p:sp>
      <p:sp>
        <p:nvSpPr>
          <p:cNvPr id="4" name="Rectangle 3">
            <a:extLst>
              <a:ext uri="{FF2B5EF4-FFF2-40B4-BE49-F238E27FC236}">
                <a16:creationId xmlns:a16="http://schemas.microsoft.com/office/drawing/2014/main" id="{B11224E1-0F63-420D-A5EB-57871CD5999E}"/>
              </a:ext>
            </a:extLst>
          </p:cNvPr>
          <p:cNvSpPr/>
          <p:nvPr/>
        </p:nvSpPr>
        <p:spPr>
          <a:xfrm>
            <a:off x="914162" y="1838039"/>
            <a:ext cx="7890109" cy="584775"/>
          </a:xfrm>
          <a:prstGeom prst="rect">
            <a:avLst/>
          </a:prstGeom>
        </p:spPr>
        <p:txBody>
          <a:bodyPr wrap="none">
            <a:spAutoFit/>
          </a:bodyPr>
          <a:lstStyle/>
          <a:p>
            <a:pPr lvl="0">
              <a:spcBef>
                <a:spcPct val="20000"/>
              </a:spcBef>
              <a:defRPr/>
            </a:pPr>
            <a:r>
              <a:rPr lang="en-US" sz="3200" b="1" dirty="0">
                <a:latin typeface="Arial" pitchFamily="34" charset="0"/>
                <a:cs typeface="Arial" pitchFamily="34" charset="0"/>
              </a:rPr>
              <a:t>C-STEM/SAGSAW Partnership Program</a:t>
            </a:r>
            <a:endParaRPr lang="en-US" sz="3200" dirty="0">
              <a:latin typeface="Arial" pitchFamily="34" charset="0"/>
              <a:cs typeface="Arial" pitchFamily="34" charset="0"/>
            </a:endParaRPr>
          </a:p>
        </p:txBody>
      </p:sp>
      <p:sp>
        <p:nvSpPr>
          <p:cNvPr id="9" name="TextBox 8">
            <a:extLst>
              <a:ext uri="{FF2B5EF4-FFF2-40B4-BE49-F238E27FC236}">
                <a16:creationId xmlns:a16="http://schemas.microsoft.com/office/drawing/2014/main" id="{E9A05933-50D9-4CA0-BA5F-C88583487CBD}"/>
              </a:ext>
            </a:extLst>
          </p:cNvPr>
          <p:cNvSpPr txBox="1"/>
          <p:nvPr/>
        </p:nvSpPr>
        <p:spPr>
          <a:xfrm>
            <a:off x="914162" y="2476827"/>
            <a:ext cx="7961745" cy="523220"/>
          </a:xfrm>
          <a:prstGeom prst="rect">
            <a:avLst/>
          </a:prstGeom>
          <a:noFill/>
        </p:spPr>
        <p:txBody>
          <a:bodyPr wrap="square" rtlCol="0">
            <a:spAutoFit/>
          </a:bodyPr>
          <a:lstStyle/>
          <a:p>
            <a:r>
              <a:rPr lang="en-US" sz="2800" dirty="0"/>
              <a:t>Sponsorship Opportunity:  $25,000</a:t>
            </a:r>
          </a:p>
        </p:txBody>
      </p:sp>
      <p:pic>
        <p:nvPicPr>
          <p:cNvPr id="10" name="Picture 9">
            <a:extLst>
              <a:ext uri="{FF2B5EF4-FFF2-40B4-BE49-F238E27FC236}">
                <a16:creationId xmlns:a16="http://schemas.microsoft.com/office/drawing/2014/main" id="{3CB90EBB-6606-4B4C-9D52-8A6024CA139A}"/>
              </a:ext>
            </a:extLst>
          </p:cNvPr>
          <p:cNvPicPr>
            <a:picLocks noChangeAspect="1"/>
          </p:cNvPicPr>
          <p:nvPr/>
        </p:nvPicPr>
        <p:blipFill>
          <a:blip r:embed="rId4"/>
          <a:stretch>
            <a:fillRect/>
          </a:stretch>
        </p:blipFill>
        <p:spPr>
          <a:xfrm>
            <a:off x="4073236" y="654266"/>
            <a:ext cx="1152565" cy="1152565"/>
          </a:xfrm>
          <a:prstGeom prst="rect">
            <a:avLst/>
          </a:prstGeom>
        </p:spPr>
      </p:pic>
    </p:spTree>
    <p:extLst>
      <p:ext uri="{BB962C8B-B14F-4D97-AF65-F5344CB8AC3E}">
        <p14:creationId xmlns:p14="http://schemas.microsoft.com/office/powerpoint/2010/main" val="32258904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6894" y="558491"/>
            <a:ext cx="1461004" cy="1042180"/>
          </a:xfrm>
          <a:prstGeom prst="rect">
            <a:avLst/>
          </a:prstGeom>
          <a:ln>
            <a:solidFill>
              <a:schemeClr val="tx1"/>
            </a:solidFill>
          </a:ln>
        </p:spPr>
      </p:pic>
      <p:pic>
        <p:nvPicPr>
          <p:cNvPr id="9" name="Picture 8">
            <a:extLst>
              <a:ext uri="{FF2B5EF4-FFF2-40B4-BE49-F238E27FC236}">
                <a16:creationId xmlns:a16="http://schemas.microsoft.com/office/drawing/2014/main" id="{14FDBDB8-EE68-4DEA-A621-47EE1C85FDED}"/>
              </a:ext>
            </a:extLst>
          </p:cNvPr>
          <p:cNvPicPr>
            <a:picLocks noChangeAspect="1"/>
          </p:cNvPicPr>
          <p:nvPr/>
        </p:nvPicPr>
        <p:blipFill>
          <a:blip r:embed="rId4"/>
          <a:stretch>
            <a:fillRect/>
          </a:stretch>
        </p:blipFill>
        <p:spPr>
          <a:xfrm>
            <a:off x="3776184" y="559729"/>
            <a:ext cx="1636325" cy="1040942"/>
          </a:xfrm>
          <a:prstGeom prst="rect">
            <a:avLst/>
          </a:prstGeom>
          <a:ln>
            <a:solidFill>
              <a:schemeClr val="tx1"/>
            </a:solidFill>
          </a:ln>
        </p:spPr>
      </p:pic>
      <p:sp>
        <p:nvSpPr>
          <p:cNvPr id="10" name="Rectangle 9">
            <a:extLst>
              <a:ext uri="{FF2B5EF4-FFF2-40B4-BE49-F238E27FC236}">
                <a16:creationId xmlns:a16="http://schemas.microsoft.com/office/drawing/2014/main" id="{D24AA8E3-63C8-4FA4-9826-08C1789B295F}"/>
              </a:ext>
            </a:extLst>
          </p:cNvPr>
          <p:cNvSpPr/>
          <p:nvPr/>
        </p:nvSpPr>
        <p:spPr>
          <a:xfrm>
            <a:off x="914162" y="1709735"/>
            <a:ext cx="8136971" cy="584775"/>
          </a:xfrm>
          <a:prstGeom prst="rect">
            <a:avLst/>
          </a:prstGeom>
        </p:spPr>
        <p:txBody>
          <a:bodyPr wrap="none">
            <a:spAutoFit/>
          </a:bodyPr>
          <a:lstStyle/>
          <a:p>
            <a:pPr lvl="0">
              <a:spcBef>
                <a:spcPct val="20000"/>
              </a:spcBef>
              <a:defRPr/>
            </a:pPr>
            <a:r>
              <a:rPr lang="en-US" sz="3200" b="1" dirty="0" err="1">
                <a:latin typeface="Arial" pitchFamily="34" charset="0"/>
                <a:cs typeface="Arial" pitchFamily="34" charset="0"/>
              </a:rPr>
              <a:t>Dreamwalking</a:t>
            </a:r>
            <a:r>
              <a:rPr lang="en-US" sz="3200" b="1" dirty="0">
                <a:latin typeface="Arial" pitchFamily="34" charset="0"/>
                <a:cs typeface="Arial" pitchFamily="34" charset="0"/>
              </a:rPr>
              <a:t> and SAGSAW Partnership</a:t>
            </a:r>
            <a:endParaRPr lang="en-US" sz="3200" dirty="0">
              <a:latin typeface="Arial" pitchFamily="34" charset="0"/>
              <a:cs typeface="Arial" pitchFamily="34" charset="0"/>
            </a:endParaRPr>
          </a:p>
        </p:txBody>
      </p:sp>
      <p:sp>
        <p:nvSpPr>
          <p:cNvPr id="11" name="TextBox 10">
            <a:extLst>
              <a:ext uri="{FF2B5EF4-FFF2-40B4-BE49-F238E27FC236}">
                <a16:creationId xmlns:a16="http://schemas.microsoft.com/office/drawing/2014/main" id="{C0E775FB-0312-400C-B050-AD2F4123A8B8}"/>
              </a:ext>
            </a:extLst>
          </p:cNvPr>
          <p:cNvSpPr txBox="1"/>
          <p:nvPr/>
        </p:nvSpPr>
        <p:spPr>
          <a:xfrm>
            <a:off x="914162" y="2280464"/>
            <a:ext cx="7100303" cy="461665"/>
          </a:xfrm>
          <a:prstGeom prst="rect">
            <a:avLst/>
          </a:prstGeom>
          <a:noFill/>
        </p:spPr>
        <p:txBody>
          <a:bodyPr wrap="square" rtlCol="0">
            <a:spAutoFit/>
          </a:bodyPr>
          <a:lstStyle/>
          <a:p>
            <a:r>
              <a:rPr lang="en-US" sz="2400" dirty="0"/>
              <a:t>Sponsorship Opportunity:  $25,000</a:t>
            </a:r>
          </a:p>
        </p:txBody>
      </p:sp>
      <p:sp>
        <p:nvSpPr>
          <p:cNvPr id="4" name="TextBox 3">
            <a:extLst>
              <a:ext uri="{FF2B5EF4-FFF2-40B4-BE49-F238E27FC236}">
                <a16:creationId xmlns:a16="http://schemas.microsoft.com/office/drawing/2014/main" id="{D24E007B-B373-49C6-BC42-38B90530B41C}"/>
              </a:ext>
            </a:extLst>
          </p:cNvPr>
          <p:cNvSpPr txBox="1"/>
          <p:nvPr/>
        </p:nvSpPr>
        <p:spPr>
          <a:xfrm>
            <a:off x="942112" y="2854041"/>
            <a:ext cx="9836727" cy="3139321"/>
          </a:xfrm>
          <a:prstGeom prst="rect">
            <a:avLst/>
          </a:prstGeom>
          <a:noFill/>
        </p:spPr>
        <p:txBody>
          <a:bodyPr wrap="square" rtlCol="0">
            <a:spAutoFit/>
          </a:bodyPr>
          <a:lstStyle/>
          <a:p>
            <a:pPr marL="285750" lvl="0" indent="-285750">
              <a:buFont typeface="Arial" panose="020B0604020202020204" pitchFamily="34" charset="0"/>
              <a:buChar char="•"/>
            </a:pPr>
            <a:r>
              <a:rPr lang="en-US" dirty="0"/>
              <a:t>Sponsor of Vision Board Session and Presenting Opening Speaker of </a:t>
            </a:r>
            <a:r>
              <a:rPr lang="en-US" dirty="0" err="1"/>
              <a:t>Dreamwalking</a:t>
            </a:r>
            <a:r>
              <a:rPr lang="en-US" dirty="0"/>
              <a:t> Course led by Sonia Jackson-Myles (keynote).  This event is our opening session of the Retreat Weekend</a:t>
            </a:r>
          </a:p>
          <a:p>
            <a:pPr marL="285750" lvl="0" indent="-285750">
              <a:buFont typeface="Arial" panose="020B0604020202020204" pitchFamily="34" charset="0"/>
              <a:buChar char="•"/>
            </a:pPr>
            <a:r>
              <a:rPr lang="en-US" dirty="0"/>
              <a:t>​Facebook Live sponsor during the vision board session </a:t>
            </a:r>
          </a:p>
          <a:p>
            <a:pPr marL="285750" lvl="0" indent="-285750">
              <a:buFont typeface="Arial" panose="020B0604020202020204" pitchFamily="34" charset="0"/>
              <a:buChar char="•"/>
            </a:pPr>
            <a:r>
              <a:rPr lang="en-US" dirty="0"/>
              <a:t>Company logo on event signage</a:t>
            </a:r>
          </a:p>
          <a:p>
            <a:pPr marL="285750" lvl="0" indent="-285750">
              <a:buFont typeface="Arial" panose="020B0604020202020204" pitchFamily="34" charset="0"/>
              <a:buChar char="•"/>
            </a:pPr>
            <a:r>
              <a:rPr lang="en-US" dirty="0"/>
              <a:t>Sponsor full-page ad in Program Booklet (prominent position)</a:t>
            </a:r>
          </a:p>
          <a:p>
            <a:pPr marL="285750" lvl="0" indent="-285750">
              <a:buFont typeface="Arial" panose="020B0604020202020204" pitchFamily="34" charset="0"/>
              <a:buChar char="•"/>
            </a:pPr>
            <a:r>
              <a:rPr lang="en-US" dirty="0"/>
              <a:t>Sponsor mention included in all press materials</a:t>
            </a:r>
          </a:p>
          <a:p>
            <a:pPr marL="285750" lvl="0" indent="-285750">
              <a:buFont typeface="Arial" panose="020B0604020202020204" pitchFamily="34" charset="0"/>
              <a:buChar char="•"/>
            </a:pPr>
            <a:r>
              <a:rPr lang="en-US" dirty="0" err="1"/>
              <a:t>Dreamwalking</a:t>
            </a:r>
            <a:r>
              <a:rPr lang="en-US" dirty="0"/>
              <a:t> Column in SAGSAW </a:t>
            </a:r>
            <a:r>
              <a:rPr lang="en-US" i="1" dirty="0"/>
              <a:t>I-Matter </a:t>
            </a:r>
            <a:r>
              <a:rPr lang="en-US" dirty="0"/>
              <a:t>Newsletter</a:t>
            </a:r>
          </a:p>
          <a:p>
            <a:pPr marL="285750" lvl="0" indent="-285750">
              <a:buFont typeface="Arial" panose="020B0604020202020204" pitchFamily="34" charset="0"/>
              <a:buChar char="•"/>
            </a:pPr>
            <a:r>
              <a:rPr lang="en-US" dirty="0"/>
              <a:t>Post Event - Students to Journey their </a:t>
            </a:r>
            <a:r>
              <a:rPr lang="en-US" dirty="0" err="1"/>
              <a:t>Dreamwalking</a:t>
            </a:r>
            <a:r>
              <a:rPr lang="en-US" dirty="0"/>
              <a:t> experience on Facebook Live- Quarterly</a:t>
            </a:r>
          </a:p>
          <a:p>
            <a:pPr marL="285750" lvl="0" indent="-285750">
              <a:buFont typeface="Arial" panose="020B0604020202020204" pitchFamily="34" charset="0"/>
              <a:buChar char="•"/>
            </a:pPr>
            <a:r>
              <a:rPr lang="en-US" dirty="0"/>
              <a:t>Product promotional materials for weekend retreat conference bag</a:t>
            </a:r>
          </a:p>
          <a:p>
            <a:pPr marL="285750" lvl="0" indent="-285750">
              <a:buFont typeface="Arial" panose="020B0604020202020204" pitchFamily="34" charset="0"/>
              <a:buChar char="•"/>
            </a:pPr>
            <a:r>
              <a:rPr lang="en-US" dirty="0"/>
              <a:t>Company logo on SAGSAW’s website</a:t>
            </a:r>
          </a:p>
          <a:p>
            <a:endParaRPr lang="en-US" dirty="0"/>
          </a:p>
        </p:txBody>
      </p:sp>
    </p:spTree>
    <p:extLst>
      <p:ext uri="{BB962C8B-B14F-4D97-AF65-F5344CB8AC3E}">
        <p14:creationId xmlns:p14="http://schemas.microsoft.com/office/powerpoint/2010/main" val="38279600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4" name="Picture 3"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3127"/>
            <a:ext cx="12188825" cy="6858000"/>
          </a:xfrm>
          <a:prstGeom prst="rect">
            <a:avLst/>
          </a:prstGeom>
        </p:spPr>
      </p:pic>
      <p:pic>
        <p:nvPicPr>
          <p:cNvPr id="5" name="Picture 4"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1987" y="518437"/>
            <a:ext cx="4464849" cy="3184918"/>
          </a:xfrm>
          <a:prstGeom prst="rect">
            <a:avLst/>
          </a:prstGeom>
        </p:spPr>
      </p:pic>
      <p:sp>
        <p:nvSpPr>
          <p:cNvPr id="6" name="TextBox 5"/>
          <p:cNvSpPr txBox="1"/>
          <p:nvPr/>
        </p:nvSpPr>
        <p:spPr>
          <a:xfrm>
            <a:off x="2598447" y="3817840"/>
            <a:ext cx="6991927" cy="2585323"/>
          </a:xfrm>
          <a:prstGeom prst="rect">
            <a:avLst/>
          </a:prstGeom>
          <a:noFill/>
        </p:spPr>
        <p:txBody>
          <a:bodyPr wrap="square" rtlCol="0">
            <a:spAutoFit/>
          </a:bodyPr>
          <a:lstStyle/>
          <a:p>
            <a:pPr algn="ctr"/>
            <a:endParaRPr lang="en-US" b="1" dirty="0">
              <a:latin typeface="Century Gothic"/>
              <a:cs typeface="Century Gothic"/>
            </a:endParaRPr>
          </a:p>
          <a:p>
            <a:pPr algn="ctr"/>
            <a:r>
              <a:rPr lang="en-US" b="1" dirty="0">
                <a:latin typeface="Century Gothic"/>
                <a:cs typeface="Century Gothic"/>
              </a:rPr>
              <a:t>For more information and sponsorship commitment letter, please contact:</a:t>
            </a:r>
          </a:p>
          <a:p>
            <a:pPr algn="ctr"/>
            <a:endParaRPr lang="en-US" b="1" dirty="0">
              <a:latin typeface="Century Gothic"/>
              <a:cs typeface="Century Gothic"/>
            </a:endParaRPr>
          </a:p>
          <a:p>
            <a:pPr algn="ctr"/>
            <a:r>
              <a:rPr lang="en-US" b="1" dirty="0">
                <a:latin typeface="Century Gothic"/>
                <a:cs typeface="Century Gothic"/>
              </a:rPr>
              <a:t>Glenda Gill, Founder</a:t>
            </a:r>
          </a:p>
          <a:p>
            <a:pPr algn="ctr"/>
            <a:r>
              <a:rPr lang="en-US" b="1" dirty="0">
                <a:latin typeface="Century Gothic"/>
                <a:cs typeface="Century Gothic"/>
              </a:rPr>
              <a:t>www.saveagirlsaveaworld.org</a:t>
            </a:r>
          </a:p>
          <a:p>
            <a:pPr algn="ctr"/>
            <a:r>
              <a:rPr lang="en-US" b="1" dirty="0">
                <a:latin typeface="Century Gothic"/>
                <a:cs typeface="Century Gothic"/>
              </a:rPr>
              <a:t>ggsagsaw@gmail.com</a:t>
            </a:r>
          </a:p>
          <a:p>
            <a:pPr algn="ctr"/>
            <a:r>
              <a:rPr lang="en-US" b="1" dirty="0">
                <a:latin typeface="Century Gothic"/>
                <a:cs typeface="Century Gothic"/>
              </a:rPr>
              <a:t>313-657-5485</a:t>
            </a:r>
          </a:p>
          <a:p>
            <a:endParaRPr lang="en-US" dirty="0"/>
          </a:p>
        </p:txBody>
      </p:sp>
    </p:spTree>
    <p:extLst>
      <p:ext uri="{BB962C8B-B14F-4D97-AF65-F5344CB8AC3E}">
        <p14:creationId xmlns:p14="http://schemas.microsoft.com/office/powerpoint/2010/main" val="119245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5" name="Picture 4" descr="SAGSAW-pp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TextBox 6"/>
          <p:cNvSpPr txBox="1"/>
          <p:nvPr/>
        </p:nvSpPr>
        <p:spPr>
          <a:xfrm>
            <a:off x="265387" y="257324"/>
            <a:ext cx="7355000" cy="707886"/>
          </a:xfrm>
          <a:prstGeom prst="rect">
            <a:avLst/>
          </a:prstGeom>
          <a:noFill/>
        </p:spPr>
        <p:txBody>
          <a:bodyPr wrap="square" rtlCol="0">
            <a:spAutoFit/>
          </a:bodyPr>
          <a:lstStyle/>
          <a:p>
            <a:r>
              <a:rPr lang="en-US" sz="4000" b="1" dirty="0">
                <a:solidFill>
                  <a:srgbClr val="FFFFFF"/>
                </a:solidFill>
                <a:latin typeface="Arial" pitchFamily="34" charset="0"/>
                <a:cs typeface="Arial" pitchFamily="34" charset="0"/>
              </a:rPr>
              <a:t>Our Mission</a:t>
            </a:r>
          </a:p>
        </p:txBody>
      </p:sp>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6776" y="5235440"/>
            <a:ext cx="1620754" cy="1156135"/>
          </a:xfrm>
          <a:prstGeom prst="rect">
            <a:avLst/>
          </a:prstGeom>
        </p:spPr>
      </p:pic>
      <p:sp>
        <p:nvSpPr>
          <p:cNvPr id="9" name="Content Placeholder 2"/>
          <p:cNvSpPr txBox="1">
            <a:spLocks/>
          </p:cNvSpPr>
          <p:nvPr/>
        </p:nvSpPr>
        <p:spPr>
          <a:xfrm>
            <a:off x="906902" y="1783829"/>
            <a:ext cx="7474797" cy="4662691"/>
          </a:xfrm>
          <a:prstGeom prst="rect">
            <a:avLst/>
          </a:prstGeom>
        </p:spPr>
        <p:txBody>
          <a:bodyPr vert="horz" lIns="91440" tIns="45720" rIns="91440" bIns="45720" rtlCol="0">
            <a:normAutofit lnSpcReduction="10000"/>
          </a:bodyPr>
          <a:lstStyle/>
          <a:p>
            <a:pPr marL="0" marR="0" lvl="0" indent="-342900" defTabSz="457200" rtl="0" eaLnBrk="1" fontAlgn="auto" latinLnBrk="0" hangingPunct="1">
              <a:lnSpc>
                <a:spcPct val="110000"/>
              </a:lnSpc>
              <a:spcBef>
                <a:spcPts val="1200"/>
              </a:spcBef>
              <a:spcAft>
                <a:spcPts val="600"/>
              </a:spcAft>
              <a:buClrTx/>
              <a:buSzTx/>
              <a:buFont typeface="Arial"/>
              <a:buNone/>
              <a:tabLst/>
              <a:defRPr/>
            </a:pPr>
            <a:r>
              <a:rPr kumimoji="0" lang="en-US" sz="2000" b="1" i="1" u="none" strike="noStrike" kern="1200" cap="none" spc="30" normalizeH="0" baseline="0" noProof="0" dirty="0">
                <a:ln>
                  <a:noFill/>
                </a:ln>
                <a:solidFill>
                  <a:schemeClr val="tx1"/>
                </a:solidFill>
                <a:effectLst/>
                <a:uLnTx/>
                <a:uFillTx/>
                <a:latin typeface="Arial" pitchFamily="34" charset="0"/>
                <a:ea typeface="+mn-ea"/>
                <a:cs typeface="Arial" pitchFamily="34" charset="0"/>
              </a:rPr>
              <a:t>Save </a:t>
            </a:r>
            <a:r>
              <a:rPr kumimoji="0" lang="en-US" sz="2000" b="1" i="1" u="none" strike="noStrike" kern="1200" cap="none" spc="0" normalizeH="0" baseline="0" noProof="0" dirty="0">
                <a:ln>
                  <a:noFill/>
                </a:ln>
                <a:solidFill>
                  <a:schemeClr val="tx1"/>
                </a:solidFill>
                <a:effectLst/>
                <a:uLnTx/>
                <a:uFillTx/>
                <a:latin typeface="Arial" pitchFamily="34" charset="0"/>
                <a:ea typeface="+mn-ea"/>
                <a:cs typeface="Arial" pitchFamily="34" charset="0"/>
              </a:rPr>
              <a:t>a </a:t>
            </a:r>
            <a:r>
              <a:rPr kumimoji="0" lang="en-US" sz="2000" b="1" i="1" u="none" strike="noStrike" kern="1200" cap="none" spc="15" normalizeH="0" baseline="0" noProof="0" dirty="0">
                <a:ln>
                  <a:noFill/>
                </a:ln>
                <a:solidFill>
                  <a:schemeClr val="tx1"/>
                </a:solidFill>
                <a:effectLst/>
                <a:uLnTx/>
                <a:uFillTx/>
                <a:latin typeface="Arial" pitchFamily="34" charset="0"/>
                <a:ea typeface="+mn-ea"/>
                <a:cs typeface="Arial" pitchFamily="34" charset="0"/>
              </a:rPr>
              <a:t>Girl, </a:t>
            </a:r>
            <a:r>
              <a:rPr kumimoji="0" lang="en-US" sz="2000" b="1" i="1" u="none" strike="noStrike" kern="1200" cap="none" spc="30" normalizeH="0" baseline="0" noProof="0" dirty="0">
                <a:ln>
                  <a:noFill/>
                </a:ln>
                <a:solidFill>
                  <a:schemeClr val="tx1"/>
                </a:solidFill>
                <a:effectLst/>
                <a:uLnTx/>
                <a:uFillTx/>
                <a:latin typeface="Arial" pitchFamily="34" charset="0"/>
                <a:ea typeface="+mn-ea"/>
                <a:cs typeface="Arial" pitchFamily="34" charset="0"/>
              </a:rPr>
              <a:t>Save </a:t>
            </a:r>
            <a:r>
              <a:rPr kumimoji="0" lang="en-US" sz="2000" b="1" i="1" u="none" strike="noStrike" kern="1200" cap="none" spc="0" normalizeH="0" baseline="0" noProof="0" dirty="0">
                <a:ln>
                  <a:noFill/>
                </a:ln>
                <a:solidFill>
                  <a:schemeClr val="tx1"/>
                </a:solidFill>
                <a:effectLst/>
                <a:uLnTx/>
                <a:uFillTx/>
                <a:latin typeface="Arial" pitchFamily="34" charset="0"/>
                <a:ea typeface="+mn-ea"/>
                <a:cs typeface="Arial" pitchFamily="34" charset="0"/>
              </a:rPr>
              <a:t>a </a:t>
            </a:r>
            <a:r>
              <a:rPr kumimoji="0" lang="en-US" sz="2000" b="1" i="1" u="none" strike="noStrike" kern="1200" cap="none" spc="20" normalizeH="0" baseline="0" noProof="0" dirty="0">
                <a:ln>
                  <a:noFill/>
                </a:ln>
                <a:solidFill>
                  <a:schemeClr val="tx1"/>
                </a:solidFill>
                <a:effectLst/>
                <a:uLnTx/>
                <a:uFillTx/>
                <a:latin typeface="Arial" pitchFamily="34" charset="0"/>
                <a:ea typeface="+mn-ea"/>
                <a:cs typeface="Arial" pitchFamily="34" charset="0"/>
              </a:rPr>
              <a:t>World (SAGSAW) </a:t>
            </a:r>
            <a:r>
              <a:rPr kumimoji="0" lang="en-US" sz="2000" b="0" i="0" u="none" strike="noStrike" kern="1200" cap="none" spc="20" normalizeH="0" baseline="0" noProof="0" dirty="0">
                <a:ln>
                  <a:noFill/>
                </a:ln>
                <a:solidFill>
                  <a:schemeClr val="tx1"/>
                </a:solidFill>
                <a:effectLst/>
                <a:uLnTx/>
                <a:uFillTx/>
                <a:latin typeface="Arial" pitchFamily="34" charset="0"/>
                <a:ea typeface="+mn-ea"/>
                <a:cs typeface="Arial" pitchFamily="34" charset="0"/>
              </a:rPr>
              <a:t>is </a:t>
            </a:r>
            <a:r>
              <a:rPr kumimoji="0" lang="en-US" sz="2000" b="0" i="0" u="none" strike="noStrike" kern="1200" cap="none" spc="0" normalizeH="0" baseline="0" noProof="0" dirty="0">
                <a:ln>
                  <a:noFill/>
                </a:ln>
                <a:solidFill>
                  <a:schemeClr val="tx1"/>
                </a:solidFill>
                <a:effectLst/>
                <a:uLnTx/>
                <a:uFillTx/>
                <a:latin typeface="Arial" pitchFamily="34" charset="0"/>
                <a:ea typeface="+mn-ea"/>
                <a:cs typeface="Arial" pitchFamily="34" charset="0"/>
              </a:rPr>
              <a:t>a 501(c)3 non-profit organization that provides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multi-generational mentoring and self-esteem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building programs conjunction with Historically Black Colleges and Universities (HBCU’s) </a:t>
            </a:r>
            <a:r>
              <a:rPr kumimoji="0" lang="en-US" sz="2000" b="0" i="0" u="none" strike="noStrike" kern="1200" cap="none" spc="0" normalizeH="0" baseline="0" noProof="0" dirty="0">
                <a:ln>
                  <a:noFill/>
                </a:ln>
                <a:solidFill>
                  <a:schemeClr val="tx1"/>
                </a:solidFill>
                <a:effectLst/>
                <a:uLnTx/>
                <a:uFillTx/>
                <a:latin typeface="Arial" pitchFamily="34" charset="0"/>
                <a:ea typeface="+mn-ea"/>
                <a:cs typeface="Arial" pitchFamily="34" charset="0"/>
              </a:rPr>
              <a:t>for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the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purpose </a:t>
            </a:r>
            <a:r>
              <a:rPr kumimoji="0" lang="en-US" sz="2000" b="0" i="0" u="none" strike="noStrike" kern="1200" cap="none" spc="20" normalizeH="0" baseline="0" noProof="0" dirty="0">
                <a:ln>
                  <a:noFill/>
                </a:ln>
                <a:solidFill>
                  <a:schemeClr val="tx1"/>
                </a:solidFill>
                <a:effectLst/>
                <a:uLnTx/>
                <a:uFillTx/>
                <a:latin typeface="Arial" pitchFamily="34" charset="0"/>
                <a:ea typeface="+mn-ea"/>
                <a:cs typeface="Arial" pitchFamily="34" charset="0"/>
              </a:rPr>
              <a:t>of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assisting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young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girls and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young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women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with </a:t>
            </a:r>
            <a:r>
              <a:rPr kumimoji="0" lang="en-US" sz="2000" b="0" i="0" u="none" strike="noStrike" kern="1200" cap="none" spc="0" normalizeH="0" baseline="0" noProof="0" dirty="0">
                <a:ln>
                  <a:noFill/>
                </a:ln>
                <a:solidFill>
                  <a:schemeClr val="tx1"/>
                </a:solidFill>
                <a:effectLst/>
                <a:uLnTx/>
                <a:uFillTx/>
                <a:latin typeface="Arial" pitchFamily="34" charset="0"/>
                <a:ea typeface="+mn-ea"/>
                <a:cs typeface="Arial" pitchFamily="34" charset="0"/>
              </a:rPr>
              <a:t>a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continued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pipeline</a:t>
            </a:r>
            <a:r>
              <a:rPr kumimoji="0" lang="en-US" sz="2000" b="0" i="0" u="none" strike="noStrike" kern="1200" cap="none" spc="-170" normalizeH="0" baseline="0" noProof="0" dirty="0">
                <a:ln>
                  <a:noFill/>
                </a:ln>
                <a:solidFill>
                  <a:schemeClr val="tx1"/>
                </a:solidFill>
                <a:effectLst/>
                <a:uLnTx/>
                <a:uFillTx/>
                <a:latin typeface="Arial" pitchFamily="34" charset="0"/>
                <a:ea typeface="+mn-ea"/>
                <a:cs typeface="Arial" pitchFamily="34" charset="0"/>
              </a:rPr>
              <a:t> </a:t>
            </a:r>
            <a:r>
              <a:rPr kumimoji="0" lang="en-US" sz="2000" b="0" i="0" u="none" strike="noStrike" kern="1200" cap="none" spc="20" normalizeH="0" baseline="0" noProof="0" dirty="0">
                <a:ln>
                  <a:noFill/>
                </a:ln>
                <a:solidFill>
                  <a:schemeClr val="tx1"/>
                </a:solidFill>
                <a:effectLst/>
                <a:uLnTx/>
                <a:uFillTx/>
                <a:latin typeface="Arial" pitchFamily="34" charset="0"/>
                <a:ea typeface="+mn-ea"/>
                <a:cs typeface="Arial" pitchFamily="34" charset="0"/>
              </a:rPr>
              <a:t>of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support through mentorship. </a:t>
            </a:r>
          </a:p>
          <a:p>
            <a:pPr marL="0" marR="0" lvl="0" indent="-342900" defTabSz="457200" rtl="0" eaLnBrk="1" fontAlgn="auto" latinLnBrk="0" hangingPunct="1">
              <a:lnSpc>
                <a:spcPct val="110000"/>
              </a:lnSpc>
              <a:spcBef>
                <a:spcPts val="1200"/>
              </a:spcBef>
              <a:spcAft>
                <a:spcPts val="600"/>
              </a:spcAft>
              <a:buClrTx/>
              <a:buSzTx/>
              <a:buFont typeface="Arial"/>
              <a:buNone/>
              <a:tabLst/>
              <a:defRPr/>
            </a:pPr>
            <a:r>
              <a:rPr kumimoji="0" lang="en-US" sz="2000" b="0" i="0" u="none" strike="noStrike" kern="1200" cap="none" spc="15" normalizeH="0" baseline="0" noProof="0" dirty="0">
                <a:ln>
                  <a:noFill/>
                </a:ln>
                <a:solidFill>
                  <a:schemeClr val="tx1"/>
                </a:solidFill>
                <a:effectLst/>
                <a:uLnTx/>
                <a:uFillTx/>
                <a:latin typeface="Arial" pitchFamily="34" charset="0"/>
                <a:ea typeface="+mn-ea"/>
                <a:cs typeface="Arial" pitchFamily="34" charset="0"/>
              </a:rPr>
              <a:t>Together,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SAGSAW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assembled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its p</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rofessional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resources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along with </a:t>
            </a:r>
            <a:r>
              <a:rPr kumimoji="0" lang="en-US" sz="2000" b="0" i="0" u="none" strike="noStrike" kern="1200" cap="none" spc="20" normalizeH="0" baseline="0" noProof="0" dirty="0">
                <a:ln>
                  <a:noFill/>
                </a:ln>
                <a:solidFill>
                  <a:schemeClr val="tx1"/>
                </a:solidFill>
                <a:effectLst/>
                <a:uLnTx/>
                <a:uFillTx/>
                <a:latin typeface="Arial" pitchFamily="34" charset="0"/>
                <a:ea typeface="+mn-ea"/>
                <a:cs typeface="Arial" pitchFamily="34" charset="0"/>
              </a:rPr>
              <a:t>its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network </a:t>
            </a:r>
            <a:r>
              <a:rPr kumimoji="0" lang="en-US" sz="2000" b="0" i="0" u="none" strike="noStrike" kern="1200" cap="none" spc="20" normalizeH="0" baseline="0" noProof="0" dirty="0">
                <a:ln>
                  <a:noFill/>
                </a:ln>
                <a:solidFill>
                  <a:schemeClr val="tx1"/>
                </a:solidFill>
                <a:effectLst/>
                <a:uLnTx/>
                <a:uFillTx/>
                <a:latin typeface="Arial" pitchFamily="34" charset="0"/>
                <a:ea typeface="+mn-ea"/>
                <a:cs typeface="Arial" pitchFamily="34" charset="0"/>
              </a:rPr>
              <a:t>of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some </a:t>
            </a:r>
            <a:r>
              <a:rPr kumimoji="0" lang="en-US" sz="2000" b="0" i="0" u="none" strike="noStrike" kern="1200" cap="none" spc="20" normalizeH="0" baseline="0" noProof="0" dirty="0">
                <a:ln>
                  <a:noFill/>
                </a:ln>
                <a:solidFill>
                  <a:schemeClr val="tx1"/>
                </a:solidFill>
                <a:effectLst/>
                <a:uLnTx/>
                <a:uFillTx/>
                <a:latin typeface="Arial" pitchFamily="34" charset="0"/>
                <a:ea typeface="+mn-ea"/>
                <a:cs typeface="Arial" pitchFamily="34" charset="0"/>
              </a:rPr>
              <a:t>of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the brightest and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most accomplished women </a:t>
            </a:r>
            <a:r>
              <a:rPr kumimoji="0" lang="en-US" sz="2000" b="0" i="0" u="none" strike="noStrike" kern="1200" cap="none" spc="20" normalizeH="0" baseline="0" noProof="0" dirty="0">
                <a:ln>
                  <a:noFill/>
                </a:ln>
                <a:solidFill>
                  <a:schemeClr val="tx1"/>
                </a:solidFill>
                <a:effectLst/>
                <a:uLnTx/>
                <a:uFillTx/>
                <a:latin typeface="Arial" pitchFamily="34" charset="0"/>
                <a:ea typeface="+mn-ea"/>
                <a:cs typeface="Arial" pitchFamily="34" charset="0"/>
              </a:rPr>
              <a:t>from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coast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to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coast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to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work </a:t>
            </a:r>
            <a:r>
              <a:rPr kumimoji="0" lang="en-US" sz="2000" b="0" i="0" u="none" strike="noStrike" kern="1200" cap="none" spc="15" normalizeH="0" baseline="0" noProof="0" dirty="0">
                <a:ln>
                  <a:noFill/>
                </a:ln>
                <a:solidFill>
                  <a:schemeClr val="tx1"/>
                </a:solidFill>
                <a:effectLst/>
                <a:uLnTx/>
                <a:uFillTx/>
                <a:latin typeface="Arial" pitchFamily="34" charset="0"/>
                <a:ea typeface="+mn-ea"/>
                <a:cs typeface="Arial" pitchFamily="34" charset="0"/>
              </a:rPr>
              <a:t>as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mentors. The program </a:t>
            </a:r>
            <a:r>
              <a:rPr kumimoji="0" lang="en-US" sz="2000" b="0" i="0" u="none" strike="noStrike" kern="1200" cap="none" spc="15" normalizeH="0" baseline="0" noProof="0" dirty="0">
                <a:ln>
                  <a:noFill/>
                </a:ln>
                <a:solidFill>
                  <a:schemeClr val="tx1"/>
                </a:solidFill>
                <a:effectLst/>
                <a:uLnTx/>
                <a:uFillTx/>
                <a:latin typeface="Arial" pitchFamily="34" charset="0"/>
                <a:ea typeface="+mn-ea"/>
                <a:cs typeface="Arial" pitchFamily="34" charset="0"/>
              </a:rPr>
              <a:t>is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designed around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specific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lifestyle </a:t>
            </a:r>
            <a:r>
              <a:rPr lang="en-US" sz="2000" spc="25" dirty="0">
                <a:latin typeface="Arial" pitchFamily="34" charset="0"/>
                <a:cs typeface="Arial" pitchFamily="34" charset="0"/>
              </a:rPr>
              <a:t>p</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pillars to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engage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mentees and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assist them </a:t>
            </a:r>
            <a:r>
              <a:rPr kumimoji="0" lang="en-US" sz="2000" b="0" i="0" u="none" strike="noStrike" kern="1200" cap="none" spc="15" normalizeH="0" baseline="0" noProof="0" dirty="0">
                <a:ln>
                  <a:noFill/>
                </a:ln>
                <a:solidFill>
                  <a:schemeClr val="tx1"/>
                </a:solidFill>
                <a:effectLst/>
                <a:uLnTx/>
                <a:uFillTx/>
                <a:latin typeface="Arial" pitchFamily="34" charset="0"/>
                <a:ea typeface="+mn-ea"/>
                <a:cs typeface="Arial" pitchFamily="34" charset="0"/>
              </a:rPr>
              <a:t>in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exploring simple ways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to gain </a:t>
            </a:r>
            <a:r>
              <a:rPr kumimoji="0" lang="en-US" sz="2000" b="0" i="0" u="none" strike="noStrike" kern="1200" cap="none" spc="20" normalizeH="0" baseline="0" noProof="0" dirty="0">
                <a:ln>
                  <a:noFill/>
                </a:ln>
                <a:solidFill>
                  <a:schemeClr val="tx1"/>
                </a:solidFill>
                <a:effectLst/>
                <a:uLnTx/>
                <a:uFillTx/>
                <a:latin typeface="Arial" pitchFamily="34" charset="0"/>
                <a:ea typeface="+mn-ea"/>
                <a:cs typeface="Arial" pitchFamily="34" charset="0"/>
              </a:rPr>
              <a:t>focus </a:t>
            </a:r>
            <a:r>
              <a:rPr kumimoji="0" lang="en-US" sz="2000" b="0" i="0" u="none" strike="noStrike" kern="1200" cap="none" spc="25" normalizeH="0" baseline="0" noProof="0" dirty="0">
                <a:ln>
                  <a:noFill/>
                </a:ln>
                <a:solidFill>
                  <a:schemeClr val="tx1"/>
                </a:solidFill>
                <a:effectLst/>
                <a:uLnTx/>
                <a:uFillTx/>
                <a:latin typeface="Arial" pitchFamily="34" charset="0"/>
                <a:ea typeface="+mn-ea"/>
                <a:cs typeface="Arial" pitchFamily="34" charset="0"/>
              </a:rPr>
              <a:t>and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address </a:t>
            </a:r>
            <a:r>
              <a:rPr kumimoji="0" lang="en-US" sz="2000" b="0" i="0" u="none" strike="noStrike" kern="1200" cap="none" spc="20" normalizeH="0" baseline="0" noProof="0" dirty="0">
                <a:ln>
                  <a:noFill/>
                </a:ln>
                <a:solidFill>
                  <a:schemeClr val="tx1"/>
                </a:solidFill>
                <a:effectLst/>
                <a:uLnTx/>
                <a:uFillTx/>
                <a:latin typeface="Arial" pitchFamily="34" charset="0"/>
                <a:ea typeface="+mn-ea"/>
                <a:cs typeface="Arial" pitchFamily="34" charset="0"/>
              </a:rPr>
              <a:t>real life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situations </a:t>
            </a:r>
            <a:r>
              <a:rPr kumimoji="0" lang="en-US" sz="2000" b="0" i="0" u="none" strike="noStrike" kern="1200" cap="none" spc="30" normalizeH="0" baseline="0" noProof="0" dirty="0">
                <a:ln>
                  <a:noFill/>
                </a:ln>
                <a:solidFill>
                  <a:schemeClr val="tx1"/>
                </a:solidFill>
                <a:effectLst/>
                <a:uLnTx/>
                <a:uFillTx/>
                <a:latin typeface="Arial" pitchFamily="34" charset="0"/>
                <a:ea typeface="+mn-ea"/>
                <a:cs typeface="Arial" pitchFamily="34" charset="0"/>
              </a:rPr>
              <a:t>with </a:t>
            </a:r>
            <a:r>
              <a:rPr kumimoji="0" lang="en-US" sz="2000" b="0" i="0" u="none" strike="noStrike" kern="1200" cap="none" spc="0" normalizeH="0" baseline="0" noProof="0" dirty="0">
                <a:ln>
                  <a:noFill/>
                </a:ln>
                <a:solidFill>
                  <a:schemeClr val="tx1"/>
                </a:solidFill>
                <a:effectLst/>
                <a:uLnTx/>
                <a:uFillTx/>
                <a:latin typeface="Arial" pitchFamily="34" charset="0"/>
                <a:ea typeface="+mn-ea"/>
                <a:cs typeface="Arial" pitchFamily="34" charset="0"/>
              </a:rPr>
              <a:t>a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positive</a:t>
            </a:r>
            <a:r>
              <a:rPr kumimoji="0" lang="en-US" sz="2000" b="0" i="0" u="none" strike="noStrike" kern="1200" cap="none" spc="-120" normalizeH="0" baseline="0" noProof="0" dirty="0">
                <a:ln>
                  <a:noFill/>
                </a:ln>
                <a:solidFill>
                  <a:schemeClr val="tx1"/>
                </a:solidFill>
                <a:effectLst/>
                <a:uLnTx/>
                <a:uFillTx/>
                <a:latin typeface="Arial" pitchFamily="34" charset="0"/>
                <a:ea typeface="+mn-ea"/>
                <a:cs typeface="Arial" pitchFamily="34" charset="0"/>
              </a:rPr>
              <a:t> </a:t>
            </a:r>
            <a:r>
              <a:rPr kumimoji="0" lang="en-US" sz="2000" b="0" i="0" u="none" strike="noStrike" kern="1200" cap="none" spc="35" normalizeH="0" baseline="0" noProof="0" dirty="0">
                <a:ln>
                  <a:noFill/>
                </a:ln>
                <a:solidFill>
                  <a:schemeClr val="tx1"/>
                </a:solidFill>
                <a:effectLst/>
                <a:uLnTx/>
                <a:uFillTx/>
                <a:latin typeface="Arial" pitchFamily="34" charset="0"/>
                <a:ea typeface="+mn-ea"/>
                <a:cs typeface="Arial" pitchFamily="34" charset="0"/>
              </a:rPr>
              <a:t>outlook.</a:t>
            </a:r>
            <a:endParaRPr kumimoji="0" lang="en-US" sz="2000" b="0" i="0" u="none" strike="noStrike" kern="1200" cap="none" spc="0" normalizeH="0" baseline="0" noProof="0" dirty="0">
              <a:ln>
                <a:noFill/>
              </a:ln>
              <a:solidFill>
                <a:schemeClr val="tx1"/>
              </a:solidFill>
              <a:effectLst/>
              <a:uLnTx/>
              <a:uFillTx/>
              <a:latin typeface="Arial" pitchFamily="34" charset="0"/>
              <a:ea typeface="+mn-ea"/>
              <a:cs typeface="Arial" pitchFamily="34" charset="0"/>
            </a:endParaRPr>
          </a:p>
        </p:txBody>
      </p:sp>
      <p:sp>
        <p:nvSpPr>
          <p:cNvPr id="10" name="object 9"/>
          <p:cNvSpPr/>
          <p:nvPr/>
        </p:nvSpPr>
        <p:spPr>
          <a:xfrm>
            <a:off x="8469846" y="1417638"/>
            <a:ext cx="2446019" cy="1837944"/>
          </a:xfrm>
          <a:prstGeom prst="rect">
            <a:avLst/>
          </a:prstGeom>
          <a:blipFill>
            <a:blip r:embed="rId4" cstate="print"/>
            <a:stretch>
              <a:fillRect/>
            </a:stretch>
          </a:blipFill>
        </p:spPr>
        <p:txBody>
          <a:bodyPr wrap="square" lIns="0" tIns="0" rIns="0" bIns="0" rtlCol="0"/>
          <a:lstStyle/>
          <a:p>
            <a:endParaRPr dirty="0"/>
          </a:p>
        </p:txBody>
      </p:sp>
      <p:sp>
        <p:nvSpPr>
          <p:cNvPr id="11" name="object 10"/>
          <p:cNvSpPr/>
          <p:nvPr/>
        </p:nvSpPr>
        <p:spPr>
          <a:xfrm>
            <a:off x="8557010" y="3397496"/>
            <a:ext cx="2450592" cy="1837944"/>
          </a:xfrm>
          <a:prstGeom prst="rect">
            <a:avLst/>
          </a:prstGeom>
          <a:blipFill>
            <a:blip r:embed="rId5" cstate="print"/>
            <a:stretch>
              <a:fillRect/>
            </a:stretch>
          </a:blipFill>
        </p:spPr>
        <p:txBody>
          <a:bodyPr wrap="square" lIns="0" tIns="0" rIns="0" bIns="0" rtlCol="0"/>
          <a:lstStyle/>
          <a:p>
            <a:endParaRPr dirty="0"/>
          </a:p>
        </p:txBody>
      </p:sp>
    </p:spTree>
    <p:extLst>
      <p:ext uri="{BB962C8B-B14F-4D97-AF65-F5344CB8AC3E}">
        <p14:creationId xmlns:p14="http://schemas.microsoft.com/office/powerpoint/2010/main" val="1020859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5" name="Picture 4" descr="SAGSAW-pp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TextBox 6"/>
          <p:cNvSpPr txBox="1"/>
          <p:nvPr/>
        </p:nvSpPr>
        <p:spPr>
          <a:xfrm>
            <a:off x="265387" y="257324"/>
            <a:ext cx="7355000" cy="707886"/>
          </a:xfrm>
          <a:prstGeom prst="rect">
            <a:avLst/>
          </a:prstGeom>
          <a:noFill/>
        </p:spPr>
        <p:txBody>
          <a:bodyPr wrap="square" rtlCol="0">
            <a:spAutoFit/>
          </a:bodyPr>
          <a:lstStyle/>
          <a:p>
            <a:r>
              <a:rPr lang="en-US" sz="4000" b="1" dirty="0">
                <a:solidFill>
                  <a:srgbClr val="FFFFFF"/>
                </a:solidFill>
                <a:latin typeface="Century Gothic"/>
                <a:cs typeface="Century Gothic"/>
              </a:rPr>
              <a:t>Pillars We Stand On</a:t>
            </a:r>
          </a:p>
        </p:txBody>
      </p:sp>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76278" y="5541818"/>
            <a:ext cx="1191251" cy="849757"/>
          </a:xfrm>
          <a:prstGeom prst="rect">
            <a:avLst/>
          </a:prstGeom>
        </p:spPr>
      </p:pic>
      <p:sp>
        <p:nvSpPr>
          <p:cNvPr id="9" name="Content Placeholder 2">
            <a:extLst>
              <a:ext uri="{FF2B5EF4-FFF2-40B4-BE49-F238E27FC236}">
                <a16:creationId xmlns:a16="http://schemas.microsoft.com/office/drawing/2014/main" id="{633B77B7-5617-4678-9E1B-53B93F511703}"/>
              </a:ext>
            </a:extLst>
          </p:cNvPr>
          <p:cNvSpPr txBox="1">
            <a:spLocks/>
          </p:cNvSpPr>
          <p:nvPr/>
        </p:nvSpPr>
        <p:spPr>
          <a:xfrm>
            <a:off x="799187" y="1784127"/>
            <a:ext cx="7867750" cy="447040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b="1" dirty="0">
                <a:latin typeface="Arial" panose="020B0604020202020204" pitchFamily="34" charset="0"/>
                <a:cs typeface="Arial" panose="020B0604020202020204" pitchFamily="34" charset="0"/>
              </a:rPr>
              <a:t>Wealth Creation through Financial Education</a:t>
            </a:r>
          </a:p>
          <a:p>
            <a:pPr lvl="1"/>
            <a:r>
              <a:rPr lang="en-US" sz="2000" dirty="0">
                <a:latin typeface="Arial" panose="020B0604020202020204" pitchFamily="34" charset="0"/>
                <a:cs typeface="Arial" panose="020B0604020202020204" pitchFamily="34" charset="0"/>
              </a:rPr>
              <a:t>We build the financial acumen of young women to prepare them to successfully manage their finances to create a legacy for themselves and their families.</a:t>
            </a:r>
          </a:p>
          <a:p>
            <a:r>
              <a:rPr lang="en-US" sz="2000" b="1" dirty="0">
                <a:latin typeface="Arial" panose="020B0604020202020204" pitchFamily="34" charset="0"/>
                <a:cs typeface="Arial" panose="020B0604020202020204" pitchFamily="34" charset="0"/>
              </a:rPr>
              <a:t>Life Skills</a:t>
            </a:r>
          </a:p>
          <a:p>
            <a:pPr lvl="1"/>
            <a:r>
              <a:rPr lang="en-US" sz="2000" dirty="0">
                <a:latin typeface="Arial" panose="020B0604020202020204" pitchFamily="34" charset="0"/>
                <a:cs typeface="Arial" panose="020B0604020202020204" pitchFamily="34" charset="0"/>
              </a:rPr>
              <a:t>We provide learning opportunities to instill a firm foundation through which growth can occur.</a:t>
            </a:r>
          </a:p>
          <a:p>
            <a:r>
              <a:rPr lang="en-US" sz="2000" b="1" dirty="0">
                <a:latin typeface="Arial" panose="020B0604020202020204" pitchFamily="34" charset="0"/>
                <a:cs typeface="Arial" panose="020B0604020202020204" pitchFamily="34" charset="0"/>
              </a:rPr>
              <a:t>Career Development</a:t>
            </a:r>
          </a:p>
          <a:p>
            <a:pPr lvl="1"/>
            <a:r>
              <a:rPr lang="en-US" sz="2000" dirty="0">
                <a:latin typeface="Arial" panose="020B0604020202020204" pitchFamily="34" charset="0"/>
                <a:cs typeface="Arial" panose="020B0604020202020204" pitchFamily="34" charset="0"/>
              </a:rPr>
              <a:t>We introduce mentor-shaping experiences to encourage young women to pursue their dreams.</a:t>
            </a:r>
          </a:p>
          <a:p>
            <a:r>
              <a:rPr lang="en-US" sz="2000" b="1" dirty="0">
                <a:latin typeface="Arial" panose="020B0604020202020204" pitchFamily="34" charset="0"/>
                <a:cs typeface="Arial" panose="020B0604020202020204" pitchFamily="34" charset="0"/>
              </a:rPr>
              <a:t>Health and Wellness</a:t>
            </a:r>
          </a:p>
          <a:p>
            <a:pPr lvl="1"/>
            <a:r>
              <a:rPr lang="en-US" sz="2000" dirty="0">
                <a:latin typeface="Arial" panose="020B0604020202020204" pitchFamily="34" charset="0"/>
                <a:cs typeface="Arial" panose="020B0604020202020204" pitchFamily="34" charset="0"/>
              </a:rPr>
              <a:t>We encourage a strong body, mind and spirit to build self esteem and confidence.</a:t>
            </a:r>
          </a:p>
          <a:p>
            <a:pPr lvl="1"/>
            <a:endParaRPr lang="en-US" dirty="0"/>
          </a:p>
        </p:txBody>
      </p:sp>
      <p:pic>
        <p:nvPicPr>
          <p:cNvPr id="10" name="Picture 4" descr="Picture">
            <a:extLst>
              <a:ext uri="{FF2B5EF4-FFF2-40B4-BE49-F238E27FC236}">
                <a16:creationId xmlns:a16="http://schemas.microsoft.com/office/drawing/2014/main" id="{5E50D101-B906-4ECB-8E1F-110010E84A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8654" y="2038277"/>
            <a:ext cx="1921072" cy="2870567"/>
          </a:xfrm>
          <a:prstGeom prst="rect">
            <a:avLst/>
          </a:prstGeom>
          <a:noFill/>
          <a:ln w="28575">
            <a:solidFill>
              <a:srgbClr val="FF3399"/>
            </a:solid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C3AE577-CAB7-4562-A9D6-1ABB59985557}"/>
              </a:ext>
            </a:extLst>
          </p:cNvPr>
          <p:cNvSpPr txBox="1"/>
          <p:nvPr/>
        </p:nvSpPr>
        <p:spPr>
          <a:xfrm>
            <a:off x="9208654" y="4957690"/>
            <a:ext cx="1921072" cy="553998"/>
          </a:xfrm>
          <a:prstGeom prst="rect">
            <a:avLst/>
          </a:prstGeom>
          <a:noFill/>
        </p:spPr>
        <p:txBody>
          <a:bodyPr wrap="square" rtlCol="0">
            <a:spAutoFit/>
          </a:bodyPr>
          <a:lstStyle/>
          <a:p>
            <a:pPr algn="ctr"/>
            <a:r>
              <a:rPr lang="en-US" sz="1000" b="1" dirty="0"/>
              <a:t>Glenda Gill </a:t>
            </a:r>
          </a:p>
          <a:p>
            <a:pPr algn="ctr"/>
            <a:r>
              <a:rPr lang="en-US" sz="1000" b="1" dirty="0"/>
              <a:t>Founder and CEO</a:t>
            </a:r>
          </a:p>
          <a:p>
            <a:pPr algn="ctr"/>
            <a:r>
              <a:rPr lang="en-US" sz="1000" b="1" dirty="0"/>
              <a:t>Save A Girl, Save A World</a:t>
            </a:r>
          </a:p>
        </p:txBody>
      </p:sp>
    </p:spTree>
    <p:extLst>
      <p:ext uri="{BB962C8B-B14F-4D97-AF65-F5344CB8AC3E}">
        <p14:creationId xmlns:p14="http://schemas.microsoft.com/office/powerpoint/2010/main" val="3774792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5" name="Picture 4" descr="SAGSAW-pp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TextBox 6"/>
          <p:cNvSpPr txBox="1"/>
          <p:nvPr/>
        </p:nvSpPr>
        <p:spPr>
          <a:xfrm>
            <a:off x="265387" y="257324"/>
            <a:ext cx="7355000" cy="707886"/>
          </a:xfrm>
          <a:prstGeom prst="rect">
            <a:avLst/>
          </a:prstGeom>
          <a:noFill/>
        </p:spPr>
        <p:txBody>
          <a:bodyPr wrap="square" rtlCol="0">
            <a:spAutoFit/>
          </a:bodyPr>
          <a:lstStyle/>
          <a:p>
            <a:r>
              <a:rPr lang="en-US" sz="4000" b="1" dirty="0">
                <a:solidFill>
                  <a:srgbClr val="FFFFFF"/>
                </a:solidFill>
                <a:latin typeface="Century Gothic"/>
                <a:cs typeface="Century Gothic"/>
              </a:rPr>
              <a:t>What We Do</a:t>
            </a:r>
          </a:p>
        </p:txBody>
      </p:sp>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76278" y="5541818"/>
            <a:ext cx="1191251" cy="849757"/>
          </a:xfrm>
          <a:prstGeom prst="rect">
            <a:avLst/>
          </a:prstGeom>
        </p:spPr>
      </p:pic>
      <p:sp>
        <p:nvSpPr>
          <p:cNvPr id="10" name="Content Placeholder 13">
            <a:extLst>
              <a:ext uri="{FF2B5EF4-FFF2-40B4-BE49-F238E27FC236}">
                <a16:creationId xmlns:a16="http://schemas.microsoft.com/office/drawing/2014/main" id="{3DBBBE3E-0571-4D39-8CE4-36B06BD35CC1}"/>
              </a:ext>
            </a:extLst>
          </p:cNvPr>
          <p:cNvSpPr txBox="1">
            <a:spLocks/>
          </p:cNvSpPr>
          <p:nvPr/>
        </p:nvSpPr>
        <p:spPr>
          <a:xfrm>
            <a:off x="914162" y="1803401"/>
            <a:ext cx="10360501" cy="4470400"/>
          </a:xfrm>
          <a:prstGeom prst="rect">
            <a:avLst/>
          </a:prstGeom>
        </p:spPr>
        <p:txBody>
          <a:bodyPr vert="horz" lIns="91440" tIns="45720" rIns="91440" bIns="45720" rtlCol="0">
            <a:normAutofit fontScale="8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We ensure that </a:t>
            </a:r>
            <a:r>
              <a:rPr lang="en-US" b="1" dirty="0"/>
              <a:t>young women are equipped with a healthy self-image </a:t>
            </a:r>
            <a:r>
              <a:rPr lang="en-US" dirty="0"/>
              <a:t>to contribute to social importance and personal development. </a:t>
            </a:r>
          </a:p>
          <a:p>
            <a:r>
              <a:rPr lang="en-US" dirty="0"/>
              <a:t>We </a:t>
            </a:r>
            <a:r>
              <a:rPr lang="en-US" b="1" dirty="0"/>
              <a:t>instill self confidence, life skills and new experiences </a:t>
            </a:r>
            <a:r>
              <a:rPr lang="en-US" dirty="0"/>
              <a:t>to contribute to society in a life-changing way.</a:t>
            </a:r>
          </a:p>
          <a:p>
            <a:r>
              <a:rPr lang="en-US" dirty="0"/>
              <a:t>We </a:t>
            </a:r>
            <a:r>
              <a:rPr lang="en-US" b="1" dirty="0"/>
              <a:t>promote academic achievement </a:t>
            </a:r>
            <a:r>
              <a:rPr lang="en-US" dirty="0"/>
              <a:t>through programs, conversations and one-on-one interactions.</a:t>
            </a:r>
          </a:p>
          <a:p>
            <a:r>
              <a:rPr lang="en-US" dirty="0"/>
              <a:t>We </a:t>
            </a:r>
            <a:r>
              <a:rPr lang="en-US" b="1" dirty="0"/>
              <a:t>provide mentors across diverse disciplines </a:t>
            </a:r>
            <a:r>
              <a:rPr lang="en-US" dirty="0"/>
              <a:t>aligned to resources, industries and experiences to help young women develop goals and ideas to have a global impact.</a:t>
            </a:r>
          </a:p>
          <a:p>
            <a:r>
              <a:rPr lang="en-US" dirty="0"/>
              <a:t>We </a:t>
            </a:r>
            <a:r>
              <a:rPr lang="en-US" b="1" dirty="0"/>
              <a:t>engage young women in financial literacy </a:t>
            </a:r>
            <a:r>
              <a:rPr lang="en-US" dirty="0"/>
              <a:t>to foster healthy consumerism and spending habits.</a:t>
            </a:r>
          </a:p>
        </p:txBody>
      </p:sp>
    </p:spTree>
    <p:extLst>
      <p:ext uri="{BB962C8B-B14F-4D97-AF65-F5344CB8AC3E}">
        <p14:creationId xmlns:p14="http://schemas.microsoft.com/office/powerpoint/2010/main" val="1345130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11" name="Content Placeholder 10">
            <a:extLst>
              <a:ext uri="{FF2B5EF4-FFF2-40B4-BE49-F238E27FC236}">
                <a16:creationId xmlns:a16="http://schemas.microsoft.com/office/drawing/2014/main" id="{EBD38000-87E2-49FF-9994-8425B81F490C}"/>
              </a:ext>
            </a:extLst>
          </p:cNvPr>
          <p:cNvPicPr>
            <a:picLocks noGrp="1" noChangeAspect="1"/>
          </p:cNvPicPr>
          <p:nvPr>
            <p:ph idx="1"/>
          </p:nvPr>
        </p:nvPicPr>
        <p:blipFill>
          <a:blip r:embed="rId2"/>
          <a:stretch>
            <a:fillRect/>
          </a:stretch>
        </p:blipFill>
        <p:spPr>
          <a:xfrm>
            <a:off x="2974784" y="1779873"/>
            <a:ext cx="6239256" cy="4166616"/>
          </a:xfrm>
        </p:spPr>
      </p:pic>
      <p:pic>
        <p:nvPicPr>
          <p:cNvPr id="5" name="Picture 4" descr="SAGSAW-pp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TextBox 6"/>
          <p:cNvSpPr txBox="1"/>
          <p:nvPr/>
        </p:nvSpPr>
        <p:spPr>
          <a:xfrm>
            <a:off x="265387" y="257324"/>
            <a:ext cx="7355000" cy="707886"/>
          </a:xfrm>
          <a:prstGeom prst="rect">
            <a:avLst/>
          </a:prstGeom>
          <a:noFill/>
        </p:spPr>
        <p:txBody>
          <a:bodyPr wrap="square" rtlCol="0">
            <a:spAutoFit/>
          </a:bodyPr>
          <a:lstStyle/>
          <a:p>
            <a:r>
              <a:rPr lang="en-US" sz="4000" b="1" dirty="0">
                <a:solidFill>
                  <a:schemeClr val="bg1"/>
                </a:solidFill>
                <a:latin typeface="Arial" pitchFamily="34" charset="0"/>
                <a:cs typeface="Arial" pitchFamily="34" charset="0"/>
              </a:rPr>
              <a:t>Mentor Program Snapshot</a:t>
            </a:r>
          </a:p>
        </p:txBody>
      </p:sp>
      <p:pic>
        <p:nvPicPr>
          <p:cNvPr id="8" name="Picture 7" descr="SaveAGirl.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66488" y="623738"/>
            <a:ext cx="1620754" cy="1156135"/>
          </a:xfrm>
          <a:prstGeom prst="rect">
            <a:avLst/>
          </a:prstGeom>
        </p:spPr>
      </p:pic>
      <p:sp>
        <p:nvSpPr>
          <p:cNvPr id="9" name="object 6"/>
          <p:cNvSpPr txBox="1">
            <a:spLocks/>
          </p:cNvSpPr>
          <p:nvPr/>
        </p:nvSpPr>
        <p:spPr>
          <a:xfrm>
            <a:off x="4484267" y="1562520"/>
            <a:ext cx="6680109" cy="4788362"/>
          </a:xfrm>
          <a:prstGeom prst="rect">
            <a:avLst/>
          </a:prstGeom>
        </p:spPr>
        <p:txBody>
          <a:bodyPr vert="horz" wrap="square" lIns="0" tIns="0" rIns="0" bIns="0" rtlCol="0">
            <a:spAutoFit/>
          </a:bodyPr>
          <a:lstStyle/>
          <a:p>
            <a:pPr marL="378460" marR="32384" lvl="0" indent="-342900">
              <a:lnSpc>
                <a:spcPct val="118800"/>
              </a:lnSpc>
              <a:spcBef>
                <a:spcPts val="275"/>
              </a:spcBef>
              <a:defRPr/>
            </a:pPr>
            <a:r>
              <a:rPr lang="en-US" b="1" u="sng" dirty="0">
                <a:latin typeface="Arial"/>
                <a:cs typeface="Arial"/>
              </a:rPr>
              <a:t>35 </a:t>
            </a:r>
            <a:r>
              <a:rPr lang="en-US" b="1" u="sng" spc="-10" dirty="0">
                <a:latin typeface="Arial"/>
                <a:cs typeface="Arial"/>
              </a:rPr>
              <a:t>PROFESSIONAL</a:t>
            </a:r>
            <a:r>
              <a:rPr lang="en-US" b="1" u="sng" spc="-5" dirty="0">
                <a:latin typeface="Arial"/>
                <a:cs typeface="Arial"/>
              </a:rPr>
              <a:t> </a:t>
            </a:r>
            <a:r>
              <a:rPr lang="en-US" b="1" u="sng" spc="-10" dirty="0">
                <a:latin typeface="Arial"/>
                <a:cs typeface="Arial"/>
              </a:rPr>
              <a:t>LEADERS</a:t>
            </a:r>
            <a:endParaRPr lang="en-US" u="sng" dirty="0">
              <a:latin typeface="Arial"/>
              <a:cs typeface="Arial"/>
            </a:endParaRPr>
          </a:p>
          <a:p>
            <a:pPr marL="396875" marR="5080" lvl="0" indent="-341313">
              <a:lnSpc>
                <a:spcPct val="114700"/>
              </a:lnSpc>
              <a:spcBef>
                <a:spcPts val="955"/>
              </a:spcBef>
              <a:buFont typeface="Arial"/>
              <a:buChar char="•"/>
              <a:defRPr/>
            </a:pPr>
            <a:r>
              <a:rPr lang="en-US" b="1" spc="-50" dirty="0">
                <a:latin typeface="Arial"/>
                <a:cs typeface="Arial"/>
              </a:rPr>
              <a:t>Includes all levels of professional women covering various work disciplines, women business owners and </a:t>
            </a:r>
            <a:r>
              <a:rPr lang="en-US" b="1" spc="30" dirty="0">
                <a:latin typeface="Arial"/>
                <a:cs typeface="Arial"/>
              </a:rPr>
              <a:t>national </a:t>
            </a:r>
            <a:r>
              <a:rPr lang="en-US" b="1" spc="35" dirty="0">
                <a:latin typeface="Arial"/>
                <a:cs typeface="Arial"/>
              </a:rPr>
              <a:t>women’s </a:t>
            </a:r>
            <a:r>
              <a:rPr lang="en-US" b="1" spc="30" dirty="0">
                <a:latin typeface="Arial"/>
                <a:cs typeface="Arial"/>
              </a:rPr>
              <a:t>organizations</a:t>
            </a:r>
            <a:endParaRPr lang="en-US" sz="1600" dirty="0">
              <a:latin typeface="Arial"/>
              <a:cs typeface="Arial"/>
            </a:endParaRPr>
          </a:p>
          <a:p>
            <a:pPr marL="12700" marR="0" lvl="0" indent="-342900" defTabSz="457200" rtl="0" eaLnBrk="1" fontAlgn="auto" latinLnBrk="0" hangingPunct="1">
              <a:lnSpc>
                <a:spcPct val="100000"/>
              </a:lnSpc>
              <a:spcBef>
                <a:spcPct val="20000"/>
              </a:spcBef>
              <a:spcAft>
                <a:spcPts val="0"/>
              </a:spcAft>
              <a:buClrTx/>
              <a:buSzTx/>
              <a:buFont typeface="Arial"/>
              <a:buNone/>
              <a:tabLst/>
              <a:defRPr/>
            </a:pPr>
            <a:endParaRPr kumimoji="0" lang="en-US" b="0" i="0" u="sng" strike="noStrike" kern="1200" cap="none" spc="0" normalizeH="0" baseline="0" noProof="0" dirty="0">
              <a:ln>
                <a:noFill/>
              </a:ln>
              <a:solidFill>
                <a:schemeClr val="tx1"/>
              </a:solidFill>
              <a:effectLst/>
              <a:uLnTx/>
              <a:uFillTx/>
              <a:latin typeface="Arial"/>
              <a:ea typeface="+mn-ea"/>
              <a:cs typeface="Arial"/>
            </a:endParaRPr>
          </a:p>
          <a:p>
            <a:pPr marL="186055" lvl="0" indent="-173355">
              <a:spcBef>
                <a:spcPct val="20000"/>
              </a:spcBef>
              <a:buClr>
                <a:srgbClr val="495A79"/>
              </a:buClr>
              <a:tabLst>
                <a:tab pos="186690" algn="l"/>
              </a:tabLst>
              <a:defRPr/>
            </a:pPr>
            <a:r>
              <a:rPr lang="en-US" b="1" u="sng" dirty="0">
                <a:latin typeface="Arial"/>
                <a:cs typeface="Arial"/>
              </a:rPr>
              <a:t>35 </a:t>
            </a:r>
            <a:r>
              <a:rPr lang="en-US" b="1" u="sng" spc="-5" dirty="0">
                <a:latin typeface="Arial"/>
                <a:cs typeface="Arial"/>
              </a:rPr>
              <a:t>COLLEGE/UNIVERSITY</a:t>
            </a:r>
            <a:r>
              <a:rPr lang="en-US" b="1" u="sng" spc="-35" dirty="0">
                <a:latin typeface="Arial"/>
                <a:cs typeface="Arial"/>
              </a:rPr>
              <a:t> </a:t>
            </a:r>
            <a:r>
              <a:rPr lang="en-US" b="1" u="sng" spc="-10" dirty="0">
                <a:latin typeface="Arial"/>
                <a:cs typeface="Arial"/>
              </a:rPr>
              <a:t>STUDENTS</a:t>
            </a:r>
            <a:endParaRPr lang="en-US" u="sng" dirty="0">
              <a:latin typeface="Arial"/>
              <a:cs typeface="Arial"/>
            </a:endParaRPr>
          </a:p>
          <a:p>
            <a:pPr marL="378460" marR="32384" lvl="0" indent="-342900">
              <a:lnSpc>
                <a:spcPct val="118800"/>
              </a:lnSpc>
              <a:spcBef>
                <a:spcPts val="275"/>
              </a:spcBef>
              <a:buFont typeface="Arial"/>
              <a:buChar char="•"/>
              <a:defRPr/>
            </a:pPr>
            <a:r>
              <a:rPr lang="en-US" b="1" spc="5" dirty="0">
                <a:latin typeface="Arial"/>
                <a:cs typeface="Arial"/>
              </a:rPr>
              <a:t>Includes collegiate female students from  HBCU universities and colleges.  This year we are working with female students from Clark Atlanta University and Bennett College.</a:t>
            </a:r>
          </a:p>
          <a:p>
            <a:pPr marL="378460" marR="32384" lvl="0" indent="-342900">
              <a:lnSpc>
                <a:spcPct val="118800"/>
              </a:lnSpc>
              <a:spcBef>
                <a:spcPts val="275"/>
              </a:spcBef>
              <a:defRPr/>
            </a:pPr>
            <a:r>
              <a:rPr lang="en-US" b="1" spc="5" dirty="0">
                <a:latin typeface="Arial"/>
                <a:cs typeface="Arial"/>
              </a:rPr>
              <a:t>       </a:t>
            </a:r>
            <a:endParaRPr lang="en-US" b="1" u="sng" spc="5" dirty="0">
              <a:latin typeface="Arial"/>
              <a:cs typeface="Arial"/>
            </a:endParaRPr>
          </a:p>
          <a:p>
            <a:pPr marL="186055" marR="0" lvl="0" indent="-173355" algn="l" defTabSz="457200" rtl="0" eaLnBrk="1" fontAlgn="auto" latinLnBrk="0" hangingPunct="1">
              <a:lnSpc>
                <a:spcPct val="100000"/>
              </a:lnSpc>
              <a:spcBef>
                <a:spcPts val="585"/>
              </a:spcBef>
              <a:spcAft>
                <a:spcPts val="0"/>
              </a:spcAft>
              <a:buClr>
                <a:srgbClr val="495A79"/>
              </a:buClr>
              <a:buSzTx/>
              <a:buFont typeface="Arial"/>
              <a:buNone/>
              <a:tabLst>
                <a:tab pos="186690" algn="l"/>
              </a:tabLst>
              <a:defRPr/>
            </a:pPr>
            <a:r>
              <a:rPr kumimoji="0" lang="en-US" b="1" i="0" u="sng" strike="noStrike" kern="1200" cap="none" spc="5" normalizeH="0" baseline="0" noProof="0" dirty="0">
                <a:ln>
                  <a:noFill/>
                </a:ln>
                <a:solidFill>
                  <a:schemeClr val="tx1"/>
                </a:solidFill>
                <a:effectLst/>
                <a:uLnTx/>
                <a:uFillTx/>
                <a:latin typeface="Arial"/>
                <a:ea typeface="+mn-ea"/>
                <a:cs typeface="Arial"/>
              </a:rPr>
              <a:t>35 </a:t>
            </a:r>
            <a:r>
              <a:rPr kumimoji="0" lang="en-US" b="1" i="0" u="sng" strike="noStrike" kern="1200" cap="none" spc="-5" normalizeH="0" baseline="0" noProof="0" dirty="0">
                <a:ln>
                  <a:noFill/>
                </a:ln>
                <a:solidFill>
                  <a:schemeClr val="tx1"/>
                </a:solidFill>
                <a:effectLst/>
                <a:uLnTx/>
                <a:uFillTx/>
                <a:latin typeface="Arial"/>
                <a:ea typeface="+mn-ea"/>
                <a:cs typeface="Arial"/>
              </a:rPr>
              <a:t>HIGH </a:t>
            </a:r>
            <a:r>
              <a:rPr kumimoji="0" lang="en-US" b="1" i="0" u="sng" strike="noStrike" kern="1200" cap="none" spc="-10" normalizeH="0" baseline="0" noProof="0" dirty="0">
                <a:ln>
                  <a:noFill/>
                </a:ln>
                <a:solidFill>
                  <a:schemeClr val="tx1"/>
                </a:solidFill>
                <a:effectLst/>
                <a:uLnTx/>
                <a:uFillTx/>
                <a:latin typeface="Arial"/>
                <a:ea typeface="+mn-ea"/>
                <a:cs typeface="Arial"/>
              </a:rPr>
              <a:t>SCHOOL</a:t>
            </a:r>
            <a:r>
              <a:rPr kumimoji="0" lang="en-US" b="1" i="0" u="sng" strike="noStrike" kern="1200" cap="none" spc="-90" normalizeH="0" baseline="0" noProof="0" dirty="0">
                <a:ln>
                  <a:noFill/>
                </a:ln>
                <a:solidFill>
                  <a:schemeClr val="tx1"/>
                </a:solidFill>
                <a:effectLst/>
                <a:uLnTx/>
                <a:uFillTx/>
                <a:latin typeface="Arial"/>
                <a:ea typeface="+mn-ea"/>
                <a:cs typeface="Arial"/>
              </a:rPr>
              <a:t> </a:t>
            </a:r>
            <a:r>
              <a:rPr kumimoji="0" lang="en-US" b="1" i="0" u="sng" strike="noStrike" kern="1200" cap="none" spc="-5" normalizeH="0" baseline="0" noProof="0" dirty="0">
                <a:ln>
                  <a:noFill/>
                </a:ln>
                <a:solidFill>
                  <a:schemeClr val="tx1"/>
                </a:solidFill>
                <a:effectLst/>
                <a:uLnTx/>
                <a:uFillTx/>
                <a:latin typeface="Arial"/>
                <a:ea typeface="+mn-ea"/>
                <a:cs typeface="Arial"/>
              </a:rPr>
              <a:t>STUDENTS</a:t>
            </a:r>
            <a:endParaRPr kumimoji="0" lang="en-US" b="0" i="0" u="sng" strike="noStrike" kern="1200" cap="none" spc="0" normalizeH="0" baseline="0" noProof="0" dirty="0">
              <a:ln>
                <a:noFill/>
              </a:ln>
              <a:solidFill>
                <a:schemeClr val="tx1"/>
              </a:solidFill>
              <a:effectLst/>
              <a:uLnTx/>
              <a:uFillTx/>
              <a:latin typeface="Arial"/>
              <a:ea typeface="+mn-ea"/>
              <a:cs typeface="Arial"/>
            </a:endParaRPr>
          </a:p>
          <a:p>
            <a:pPr marL="378460" marR="0" lvl="0" indent="-342900" algn="l" defTabSz="457200" rtl="0" eaLnBrk="1" fontAlgn="auto" latinLnBrk="0" hangingPunct="1">
              <a:lnSpc>
                <a:spcPct val="100000"/>
              </a:lnSpc>
              <a:spcBef>
                <a:spcPts val="590"/>
              </a:spcBef>
              <a:spcAft>
                <a:spcPts val="0"/>
              </a:spcAft>
              <a:buClrTx/>
              <a:buSzTx/>
              <a:buFont typeface="Arial"/>
              <a:buChar char="•"/>
              <a:tabLst/>
              <a:defRPr/>
            </a:pPr>
            <a:r>
              <a:rPr lang="en-US" b="1" spc="-70" dirty="0">
                <a:latin typeface="Arial"/>
                <a:cs typeface="Arial"/>
              </a:rPr>
              <a:t>I</a:t>
            </a:r>
            <a:r>
              <a:rPr kumimoji="0" lang="en-US" b="1" i="0" u="none" strike="noStrike" kern="1200" cap="none" spc="0" normalizeH="0" baseline="0" noProof="0" dirty="0">
                <a:ln>
                  <a:noFill/>
                </a:ln>
                <a:solidFill>
                  <a:schemeClr val="tx1"/>
                </a:solidFill>
                <a:effectLst/>
                <a:uLnTx/>
                <a:uFillTx/>
                <a:latin typeface="Arial"/>
                <a:ea typeface="+mn-ea"/>
                <a:cs typeface="Arial"/>
              </a:rPr>
              <a:t>ncludes high </a:t>
            </a:r>
            <a:r>
              <a:rPr kumimoji="0" lang="en-US" b="1" i="0" u="none" strike="noStrike" kern="1200" cap="none" spc="5" normalizeH="0" baseline="0" noProof="0" dirty="0">
                <a:ln>
                  <a:noFill/>
                </a:ln>
                <a:solidFill>
                  <a:schemeClr val="tx1"/>
                </a:solidFill>
                <a:effectLst/>
                <a:uLnTx/>
                <a:uFillTx/>
                <a:latin typeface="Arial"/>
                <a:ea typeface="+mn-ea"/>
                <a:cs typeface="Arial"/>
              </a:rPr>
              <a:t>school female </a:t>
            </a:r>
            <a:r>
              <a:rPr kumimoji="0" lang="en-US" b="1" i="0" u="none" strike="noStrike" kern="1200" cap="none" spc="0" normalizeH="0" baseline="0" noProof="0" dirty="0">
                <a:ln>
                  <a:noFill/>
                </a:ln>
                <a:solidFill>
                  <a:schemeClr val="tx1"/>
                </a:solidFill>
                <a:effectLst/>
                <a:uLnTx/>
                <a:uFillTx/>
                <a:latin typeface="Arial"/>
                <a:ea typeface="+mn-ea"/>
                <a:cs typeface="Arial"/>
              </a:rPr>
              <a:t>students from schools that are associated with the HBCU collegiate relationships</a:t>
            </a:r>
            <a:endParaRPr kumimoji="0" lang="en-US" b="0" i="0" u="none" strike="noStrike" kern="1200" cap="none" spc="0" normalizeH="0" baseline="0" noProof="0" dirty="0">
              <a:ln>
                <a:noFill/>
              </a:ln>
              <a:solidFill>
                <a:schemeClr val="tx1"/>
              </a:solidFill>
              <a:effectLst/>
              <a:uLnTx/>
              <a:uFillTx/>
              <a:latin typeface="Times New Roman"/>
              <a:ea typeface="+mn-ea"/>
              <a:cs typeface="Times New Roman"/>
            </a:endParaRPr>
          </a:p>
        </p:txBody>
      </p:sp>
      <p:pic>
        <p:nvPicPr>
          <p:cNvPr id="13" name="Picture 12">
            <a:extLst>
              <a:ext uri="{FF2B5EF4-FFF2-40B4-BE49-F238E27FC236}">
                <a16:creationId xmlns:a16="http://schemas.microsoft.com/office/drawing/2014/main" id="{FD1DEA72-95D9-4C33-B38D-9EF9B8C94584}"/>
              </a:ext>
            </a:extLst>
          </p:cNvPr>
          <p:cNvPicPr>
            <a:picLocks noChangeAspect="1"/>
          </p:cNvPicPr>
          <p:nvPr/>
        </p:nvPicPr>
        <p:blipFill>
          <a:blip r:embed="rId2"/>
          <a:stretch>
            <a:fillRect/>
          </a:stretch>
        </p:blipFill>
        <p:spPr>
          <a:xfrm>
            <a:off x="975449" y="1888277"/>
            <a:ext cx="3029810" cy="2023327"/>
          </a:xfrm>
          <a:prstGeom prst="rect">
            <a:avLst/>
          </a:prstGeom>
          <a:ln w="28575">
            <a:solidFill>
              <a:srgbClr val="7030A0"/>
            </a:solidFill>
          </a:ln>
        </p:spPr>
      </p:pic>
      <p:pic>
        <p:nvPicPr>
          <p:cNvPr id="15" name="Picture 14">
            <a:extLst>
              <a:ext uri="{FF2B5EF4-FFF2-40B4-BE49-F238E27FC236}">
                <a16:creationId xmlns:a16="http://schemas.microsoft.com/office/drawing/2014/main" id="{38CB4584-DA36-4207-89C2-3D881777C0E3}"/>
              </a:ext>
            </a:extLst>
          </p:cNvPr>
          <p:cNvPicPr>
            <a:picLocks noChangeAspect="1"/>
          </p:cNvPicPr>
          <p:nvPr/>
        </p:nvPicPr>
        <p:blipFill rotWithShape="1">
          <a:blip r:embed="rId5"/>
          <a:srcRect l="13313" t="10420" r="11189" b="8824"/>
          <a:stretch/>
        </p:blipFill>
        <p:spPr>
          <a:xfrm>
            <a:off x="975449" y="4169493"/>
            <a:ext cx="3029204" cy="2163787"/>
          </a:xfrm>
          <a:prstGeom prst="rect">
            <a:avLst/>
          </a:prstGeom>
          <a:ln w="28575">
            <a:solidFill>
              <a:srgbClr val="FF3399"/>
            </a:solidFill>
          </a:ln>
        </p:spPr>
      </p:pic>
    </p:spTree>
    <p:extLst>
      <p:ext uri="{BB962C8B-B14F-4D97-AF65-F5344CB8AC3E}">
        <p14:creationId xmlns:p14="http://schemas.microsoft.com/office/powerpoint/2010/main" val="1895013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5" name="Picture 4" descr="SAGSAW-pp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TextBox 6"/>
          <p:cNvSpPr txBox="1"/>
          <p:nvPr/>
        </p:nvSpPr>
        <p:spPr>
          <a:xfrm>
            <a:off x="459350" y="274638"/>
            <a:ext cx="8323977" cy="707886"/>
          </a:xfrm>
          <a:prstGeom prst="rect">
            <a:avLst/>
          </a:prstGeom>
          <a:noFill/>
        </p:spPr>
        <p:txBody>
          <a:bodyPr wrap="square" rtlCol="0">
            <a:spAutoFit/>
          </a:bodyPr>
          <a:lstStyle/>
          <a:p>
            <a:r>
              <a:rPr lang="en-US" sz="4000" b="1" dirty="0">
                <a:solidFill>
                  <a:srgbClr val="FFFFFF"/>
                </a:solidFill>
                <a:latin typeface="Arial" pitchFamily="34" charset="0"/>
                <a:cs typeface="Arial" pitchFamily="34" charset="0"/>
              </a:rPr>
              <a:t>Our Core Programs</a:t>
            </a:r>
          </a:p>
        </p:txBody>
      </p:sp>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6776" y="5235440"/>
            <a:ext cx="1620754" cy="1156135"/>
          </a:xfrm>
          <a:prstGeom prst="rect">
            <a:avLst/>
          </a:prstGeom>
        </p:spPr>
      </p:pic>
      <p:sp>
        <p:nvSpPr>
          <p:cNvPr id="10" name="Content Placeholder 2"/>
          <p:cNvSpPr txBox="1">
            <a:spLocks/>
          </p:cNvSpPr>
          <p:nvPr/>
        </p:nvSpPr>
        <p:spPr>
          <a:xfrm>
            <a:off x="989351" y="1873770"/>
            <a:ext cx="9798722" cy="4517805"/>
          </a:xfrm>
          <a:prstGeom prst="rect">
            <a:avLst/>
          </a:prstGeom>
        </p:spPr>
        <p:txBody>
          <a:bodyPr vert="horz" lIns="91440" tIns="45720" rIns="91440" bIns="45720" rtlCol="0">
            <a:normAutofit fontScale="40000" lnSpcReduction="20000"/>
          </a:bodyPr>
          <a:lstStyle/>
          <a:p>
            <a:pPr marL="0" marR="0" lvl="0" indent="0" defTabSz="457200" rtl="0" eaLnBrk="1" fontAlgn="auto" latinLnBrk="0" hangingPunct="1">
              <a:lnSpc>
                <a:spcPct val="100000"/>
              </a:lnSpc>
              <a:spcBef>
                <a:spcPct val="20000"/>
              </a:spcBef>
              <a:spcAft>
                <a:spcPts val="0"/>
              </a:spcAft>
              <a:buClrTx/>
              <a:buSzTx/>
              <a:buFont typeface="Arial"/>
              <a:buNone/>
              <a:tabLst/>
              <a:defRPr/>
            </a:pPr>
            <a:r>
              <a:rPr kumimoji="0" lang="en-US" sz="5000" b="1" i="0" u="none" strike="noStrike" kern="1200" cap="none" spc="0" normalizeH="0" baseline="0" noProof="0" dirty="0">
                <a:ln>
                  <a:noFill/>
                </a:ln>
                <a:solidFill>
                  <a:schemeClr val="tx1"/>
                </a:solidFill>
                <a:effectLst/>
                <a:uLnTx/>
                <a:uFillTx/>
                <a:latin typeface="Arial" pitchFamily="34" charset="0"/>
                <a:ea typeface="+mn-ea"/>
                <a:cs typeface="Arial" pitchFamily="34" charset="0"/>
              </a:rPr>
              <a:t>Save A Girl, Save A World Annual Weekend Retreat </a:t>
            </a:r>
            <a:r>
              <a:rPr kumimoji="0" lang="en-US" sz="4000" b="1" i="0" u="none" strike="noStrike" kern="1200" cap="none" spc="0" normalizeH="0" baseline="0" noProof="0" dirty="0">
                <a:ln>
                  <a:noFill/>
                </a:ln>
                <a:solidFill>
                  <a:schemeClr val="tx1"/>
                </a:solidFill>
                <a:effectLst/>
                <a:uLnTx/>
                <a:uFillTx/>
                <a:latin typeface="Arial" pitchFamily="34" charset="0"/>
                <a:ea typeface="+mn-ea"/>
                <a:cs typeface="Arial" pitchFamily="34" charset="0"/>
              </a:rPr>
              <a:t>-– </a:t>
            </a:r>
            <a:r>
              <a:rPr kumimoji="0" lang="en-US" sz="4000" b="0" i="0" u="none" strike="noStrike" kern="1200" cap="none" spc="0" normalizeH="0" baseline="0" noProof="0" dirty="0">
                <a:ln>
                  <a:noFill/>
                </a:ln>
                <a:solidFill>
                  <a:schemeClr val="tx1"/>
                </a:solidFill>
                <a:effectLst/>
                <a:uLnTx/>
                <a:uFillTx/>
                <a:latin typeface="Arial" pitchFamily="34" charset="0"/>
                <a:ea typeface="+mn-ea"/>
                <a:cs typeface="Arial" pitchFamily="34" charset="0"/>
              </a:rPr>
              <a:t>An annual weekend event that involves an “arms around” environment where targeted participants are triad-paired with professional women, college students and high school students for a three-day summit. Workshops that foster growth and bonding are conducted throughout the weekend covering topics related to the four pillars: wealth building, healthy living, career, and goal setting. </a:t>
            </a:r>
          </a:p>
          <a:p>
            <a:pPr marL="0" marR="0" lvl="0" indent="0" defTabSz="457200" rtl="0" eaLnBrk="1" fontAlgn="auto" latinLnBrk="0" hangingPunct="1">
              <a:lnSpc>
                <a:spcPct val="100000"/>
              </a:lnSpc>
              <a:spcBef>
                <a:spcPct val="20000"/>
              </a:spcBef>
              <a:spcAft>
                <a:spcPts val="0"/>
              </a:spcAft>
              <a:buClrTx/>
              <a:buSzTx/>
              <a:buFont typeface="Arial"/>
              <a:buNone/>
              <a:tabLst/>
              <a:defRPr/>
            </a:pPr>
            <a:r>
              <a:rPr kumimoji="0" lang="en-US" sz="4000" b="1" i="0" u="none" strike="noStrike" kern="1200" cap="none" spc="0" normalizeH="0" baseline="0" noProof="0" dirty="0">
                <a:ln>
                  <a:noFill/>
                </a:ln>
                <a:solidFill>
                  <a:schemeClr val="tx1"/>
                </a:solidFill>
                <a:effectLst/>
                <a:uLnTx/>
                <a:uFillTx/>
                <a:latin typeface="Arial" pitchFamily="34" charset="0"/>
                <a:ea typeface="+mn-ea"/>
                <a:cs typeface="Arial" pitchFamily="34" charset="0"/>
              </a:rPr>
              <a:t>  </a:t>
            </a:r>
            <a:endParaRPr kumimoji="0" lang="en-US" sz="4000" b="0" i="0" u="none" strike="noStrike" kern="1200" cap="none" spc="0" normalizeH="0" baseline="0" noProof="0" dirty="0">
              <a:ln>
                <a:noFill/>
              </a:ln>
              <a:solidFill>
                <a:schemeClr val="tx1"/>
              </a:solidFill>
              <a:effectLst/>
              <a:uLnTx/>
              <a:uFillTx/>
              <a:latin typeface="Arial" pitchFamily="34" charset="0"/>
              <a:ea typeface="+mn-ea"/>
              <a:cs typeface="Arial" pitchFamily="34" charset="0"/>
            </a:endParaRPr>
          </a:p>
          <a:p>
            <a:pPr marL="0" marR="0" lvl="0" indent="0" defTabSz="457200" rtl="0" eaLnBrk="1" fontAlgn="auto" latinLnBrk="0" hangingPunct="1">
              <a:lnSpc>
                <a:spcPct val="100000"/>
              </a:lnSpc>
              <a:spcBef>
                <a:spcPct val="20000"/>
              </a:spcBef>
              <a:spcAft>
                <a:spcPts val="0"/>
              </a:spcAft>
              <a:buClrTx/>
              <a:buSzTx/>
              <a:buFont typeface="Arial"/>
              <a:buNone/>
              <a:tabLst/>
              <a:defRPr/>
            </a:pPr>
            <a:r>
              <a:rPr kumimoji="0" lang="en-US" sz="5000" b="1" i="0" u="none" strike="noStrike" kern="1200" cap="none" spc="0" normalizeH="0" baseline="0" noProof="0" dirty="0">
                <a:ln>
                  <a:noFill/>
                </a:ln>
                <a:solidFill>
                  <a:schemeClr val="tx1"/>
                </a:solidFill>
                <a:effectLst/>
                <a:uLnTx/>
                <a:uFillTx/>
                <a:latin typeface="Arial" pitchFamily="34" charset="0"/>
                <a:ea typeface="+mn-ea"/>
                <a:cs typeface="Arial" pitchFamily="34" charset="0"/>
              </a:rPr>
              <a:t>College Ambassador Program </a:t>
            </a:r>
            <a:r>
              <a:rPr kumimoji="0" lang="en-US" sz="4000" b="1" i="0" u="none" strike="noStrike" kern="1200" cap="none" spc="0" normalizeH="0" baseline="0" noProof="0" dirty="0">
                <a:ln>
                  <a:noFill/>
                </a:ln>
                <a:solidFill>
                  <a:schemeClr val="tx1"/>
                </a:solidFill>
                <a:effectLst/>
                <a:uLnTx/>
                <a:uFillTx/>
                <a:latin typeface="Arial" pitchFamily="34" charset="0"/>
                <a:ea typeface="+mn-ea"/>
                <a:cs typeface="Arial" pitchFamily="34" charset="0"/>
              </a:rPr>
              <a:t>-</a:t>
            </a:r>
            <a:r>
              <a:rPr kumimoji="0" lang="en-US" sz="4000" b="0" i="0" u="none" strike="noStrike" kern="1200" cap="none" spc="0" normalizeH="0" baseline="0" noProof="0" dirty="0">
                <a:ln>
                  <a:noFill/>
                </a:ln>
                <a:solidFill>
                  <a:schemeClr val="tx1"/>
                </a:solidFill>
                <a:effectLst/>
                <a:uLnTx/>
                <a:uFillTx/>
                <a:latin typeface="Arial" pitchFamily="34" charset="0"/>
                <a:ea typeface="+mn-ea"/>
                <a:cs typeface="Arial" pitchFamily="34" charset="0"/>
              </a:rPr>
              <a:t>This program consists of college students who are involved in providing services, programs and activities that are available to help middle and high school students’ classroom experience, facilitate their personal and academic growth and address the needs of the student. </a:t>
            </a:r>
          </a:p>
          <a:p>
            <a:pPr marL="0" marR="0" lvl="0" indent="0" defTabSz="457200" rtl="0" eaLnBrk="1" fontAlgn="auto" latinLnBrk="0" hangingPunct="1">
              <a:lnSpc>
                <a:spcPct val="100000"/>
              </a:lnSpc>
              <a:spcBef>
                <a:spcPct val="20000"/>
              </a:spcBef>
              <a:spcAft>
                <a:spcPts val="0"/>
              </a:spcAft>
              <a:buClrTx/>
              <a:buSzTx/>
              <a:buFont typeface="Arial"/>
              <a:buNone/>
              <a:tabLst/>
              <a:defRPr/>
            </a:pPr>
            <a:endParaRPr kumimoji="0" lang="en-US" sz="4000" b="0" i="0" u="none" strike="noStrike" kern="1200" cap="none" spc="0" normalizeH="0" baseline="0" noProof="0" dirty="0">
              <a:ln>
                <a:noFill/>
              </a:ln>
              <a:solidFill>
                <a:schemeClr val="tx1"/>
              </a:solidFill>
              <a:effectLst/>
              <a:uLnTx/>
              <a:uFillTx/>
              <a:latin typeface="Arial" pitchFamily="34" charset="0"/>
              <a:ea typeface="+mn-ea"/>
              <a:cs typeface="Arial" pitchFamily="34" charset="0"/>
            </a:endParaRPr>
          </a:p>
          <a:p>
            <a:pPr marL="0" marR="0" lvl="0" indent="0" defTabSz="457200" rtl="0" eaLnBrk="1" fontAlgn="auto" latinLnBrk="0" hangingPunct="1">
              <a:lnSpc>
                <a:spcPct val="100000"/>
              </a:lnSpc>
              <a:spcBef>
                <a:spcPct val="20000"/>
              </a:spcBef>
              <a:spcAft>
                <a:spcPts val="0"/>
              </a:spcAft>
              <a:buClrTx/>
              <a:buSzTx/>
              <a:buFont typeface="Arial"/>
              <a:buNone/>
              <a:tabLst/>
              <a:defRPr/>
            </a:pPr>
            <a:r>
              <a:rPr kumimoji="0" lang="en-US" sz="5000" b="1" i="0" u="none" strike="noStrike" kern="1200" cap="none" spc="0" normalizeH="0" baseline="0" noProof="0" dirty="0">
                <a:ln>
                  <a:noFill/>
                </a:ln>
                <a:solidFill>
                  <a:schemeClr val="tx1"/>
                </a:solidFill>
                <a:effectLst/>
                <a:uLnTx/>
                <a:uFillTx/>
                <a:latin typeface="Arial" pitchFamily="34" charset="0"/>
                <a:ea typeface="+mn-ea"/>
                <a:cs typeface="Arial" pitchFamily="34" charset="0"/>
              </a:rPr>
              <a:t>SAGSAW Webinar Series </a:t>
            </a:r>
            <a:r>
              <a:rPr kumimoji="0" lang="en-US" sz="4000" b="1" i="0" u="none" strike="noStrike" kern="1200" cap="none" spc="0" normalizeH="0" baseline="0" noProof="0" dirty="0">
                <a:ln>
                  <a:noFill/>
                </a:ln>
                <a:solidFill>
                  <a:schemeClr val="tx1"/>
                </a:solidFill>
                <a:effectLst/>
                <a:uLnTx/>
                <a:uFillTx/>
                <a:latin typeface="Arial" pitchFamily="34" charset="0"/>
                <a:ea typeface="+mn-ea"/>
                <a:cs typeface="Arial" pitchFamily="34" charset="0"/>
              </a:rPr>
              <a:t>-</a:t>
            </a:r>
            <a:r>
              <a:rPr kumimoji="0" lang="en-US" sz="4000" b="0" i="0" u="none" strike="noStrike" kern="1200" cap="none" spc="0" normalizeH="0" baseline="0" noProof="0" dirty="0">
                <a:ln>
                  <a:noFill/>
                </a:ln>
                <a:solidFill>
                  <a:schemeClr val="tx1"/>
                </a:solidFill>
                <a:effectLst/>
                <a:uLnTx/>
                <a:uFillTx/>
                <a:latin typeface="Arial" pitchFamily="34" charset="0"/>
                <a:ea typeface="+mn-ea"/>
                <a:cs typeface="Arial" pitchFamily="34" charset="0"/>
              </a:rPr>
              <a:t>The SAGSAW Webinar Series is a three-month series of webinars. Each webinar will cover a specific topic (i.e. Financial Literacy, Creating Your Brand, and Political Activism). The one-hour webinars will allow the opportunity for the mentees to not only learn necessary skills within the various topics, but will also allow them to interact, ask questions, and walk-away with assignments that will assist them in applying what they have learned. By taking part in the webinars and completing the various assignments the mentees will also gain eligibility to win prizes at the Annual SAGSAW Retreat. </a:t>
            </a:r>
            <a:r>
              <a:rPr kumimoji="0" lang="en-US" sz="3800" b="1" i="0" u="none" strike="noStrike" kern="1200" cap="none" spc="0" normalizeH="0" baseline="0" noProof="0" dirty="0">
                <a:ln>
                  <a:noFill/>
                </a:ln>
                <a:solidFill>
                  <a:schemeClr val="tx1"/>
                </a:solidFill>
                <a:effectLst/>
                <a:uLnTx/>
                <a:uFillTx/>
                <a:latin typeface="Arial" pitchFamily="34" charset="0"/>
                <a:ea typeface="+mn-ea"/>
                <a:cs typeface="Arial" pitchFamily="34" charset="0"/>
              </a:rPr>
              <a:t> </a:t>
            </a:r>
            <a:endParaRPr kumimoji="0" lang="en-US" sz="3800" b="0" i="0" u="none" strike="noStrike" kern="1200" cap="none" spc="0" normalizeH="0" baseline="0" noProof="0" dirty="0">
              <a:ln>
                <a:noFill/>
              </a:ln>
              <a:solidFill>
                <a:schemeClr val="tx1"/>
              </a:solidFill>
              <a:effectLst/>
              <a:uLnTx/>
              <a:uFillTx/>
              <a:latin typeface="Arial" pitchFamily="34" charset="0"/>
              <a:ea typeface="+mn-ea"/>
              <a:cs typeface="Arial" pitchFamily="34" charset="0"/>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kumimoji="0" lang="en-US" sz="32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624584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5" name="Picture 4" descr="SAGSAW-pp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7" name="TextBox 6"/>
          <p:cNvSpPr txBox="1"/>
          <p:nvPr/>
        </p:nvSpPr>
        <p:spPr>
          <a:xfrm>
            <a:off x="450114" y="349688"/>
            <a:ext cx="7132942" cy="707886"/>
          </a:xfrm>
          <a:prstGeom prst="rect">
            <a:avLst/>
          </a:prstGeom>
          <a:noFill/>
        </p:spPr>
        <p:txBody>
          <a:bodyPr wrap="square" rtlCol="0">
            <a:spAutoFit/>
          </a:bodyPr>
          <a:lstStyle/>
          <a:p>
            <a:r>
              <a:rPr lang="en-US" sz="4000" b="1" dirty="0">
                <a:solidFill>
                  <a:schemeClr val="bg1"/>
                </a:solidFill>
                <a:latin typeface="Arial" panose="020B0604020202020204" pitchFamily="34" charset="0"/>
                <a:cs typeface="Arial" panose="020B0604020202020204" pitchFamily="34" charset="0"/>
              </a:rPr>
              <a:t>SAGSAW Program Activities</a:t>
            </a:r>
          </a:p>
        </p:txBody>
      </p:sp>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6776" y="5235440"/>
            <a:ext cx="1620754" cy="1156135"/>
          </a:xfrm>
          <a:prstGeom prst="rect">
            <a:avLst/>
          </a:prstGeom>
        </p:spPr>
      </p:pic>
      <p:graphicFrame>
        <p:nvGraphicFramePr>
          <p:cNvPr id="10" name="Table 9"/>
          <p:cNvGraphicFramePr>
            <a:graphicFrameLocks noGrp="1"/>
          </p:cNvGraphicFramePr>
          <p:nvPr>
            <p:extLst>
              <p:ext uri="{D42A27DB-BD31-4B8C-83A1-F6EECF244321}">
                <p14:modId xmlns:p14="http://schemas.microsoft.com/office/powerpoint/2010/main" val="2742489668"/>
              </p:ext>
            </p:extLst>
          </p:nvPr>
        </p:nvGraphicFramePr>
        <p:xfrm>
          <a:off x="947748" y="1762968"/>
          <a:ext cx="10631636" cy="4652483"/>
        </p:xfrm>
        <a:graphic>
          <a:graphicData uri="http://schemas.openxmlformats.org/drawingml/2006/table">
            <a:tbl>
              <a:tblPr/>
              <a:tblGrid>
                <a:gridCol w="1426013">
                  <a:extLst>
                    <a:ext uri="{9D8B030D-6E8A-4147-A177-3AD203B41FA5}">
                      <a16:colId xmlns:a16="http://schemas.microsoft.com/office/drawing/2014/main" val="20000"/>
                    </a:ext>
                  </a:extLst>
                </a:gridCol>
                <a:gridCol w="9205623">
                  <a:extLst>
                    <a:ext uri="{9D8B030D-6E8A-4147-A177-3AD203B41FA5}">
                      <a16:colId xmlns:a16="http://schemas.microsoft.com/office/drawing/2014/main" val="20001"/>
                    </a:ext>
                  </a:extLst>
                </a:gridCol>
              </a:tblGrid>
              <a:tr h="337415">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JANUARY</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High School Mentee/Mentor Educational Activity</a:t>
                      </a:r>
                      <a:r>
                        <a:rPr lang="en-US" sz="1600" baseline="0" dirty="0">
                          <a:latin typeface="Arial" pitchFamily="34" charset="0"/>
                          <a:ea typeface="Calibri"/>
                          <a:cs typeface="Arial" pitchFamily="34" charset="0"/>
                        </a:rPr>
                        <a:t> and Board Meeting</a:t>
                      </a:r>
                      <a:endParaRPr lang="en-US" sz="1600" dirty="0">
                        <a:latin typeface="Arial" pitchFamily="34" charset="0"/>
                        <a:ea typeface="Calibri"/>
                        <a:cs typeface="Arial" pitchFamily="34" charset="0"/>
                      </a:endParaRPr>
                    </a:p>
                  </a:txBody>
                  <a:tcPr marL="68580" marR="68580" marT="0" marB="0">
                    <a:lnL>
                      <a:noFill/>
                    </a:lnL>
                    <a:lnR>
                      <a:noFill/>
                    </a:lnR>
                    <a:lnT>
                      <a:noFill/>
                    </a:lnT>
                    <a:lnB>
                      <a:noFill/>
                    </a:lnB>
                  </a:tcPr>
                </a:tc>
                <a:extLst>
                  <a:ext uri="{0D108BD9-81ED-4DB2-BD59-A6C34878D82A}">
                    <a16:rowId xmlns:a16="http://schemas.microsoft.com/office/drawing/2014/main" val="10000"/>
                  </a:ext>
                </a:extLst>
              </a:tr>
              <a:tr h="337415">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FEBRUARY</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Executive Committee Meeting</a:t>
                      </a:r>
                    </a:p>
                  </a:txBody>
                  <a:tcPr marL="68580" marR="68580" marT="0" marB="0">
                    <a:lnL>
                      <a:noFill/>
                    </a:lnL>
                    <a:lnR>
                      <a:noFill/>
                    </a:lnR>
                    <a:lnT>
                      <a:noFill/>
                    </a:lnT>
                    <a:lnB>
                      <a:noFill/>
                    </a:lnB>
                  </a:tcPr>
                </a:tc>
                <a:extLst>
                  <a:ext uri="{0D108BD9-81ED-4DB2-BD59-A6C34878D82A}">
                    <a16:rowId xmlns:a16="http://schemas.microsoft.com/office/drawing/2014/main" val="10001"/>
                  </a:ext>
                </a:extLst>
              </a:tr>
              <a:tr h="631293">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MARCH</a:t>
                      </a:r>
                    </a:p>
                  </a:txBody>
                  <a:tcPr marL="68580" marR="68580" marT="0" marB="0">
                    <a:lnL>
                      <a:noFill/>
                    </a:lnL>
                    <a:lnR>
                      <a:noFill/>
                    </a:lnR>
                    <a:lnT>
                      <a:noFill/>
                    </a:lnT>
                    <a:lnB>
                      <a:noFill/>
                    </a:lnB>
                  </a:tcPr>
                </a:tc>
                <a:tc>
                  <a:txBody>
                    <a:bodyPr/>
                    <a:lstStyle/>
                    <a:p>
                      <a:pPr marL="0" marR="0" indent="0" algn="l" defTabSz="914400" rtl="0" eaLnBrk="1" fontAlgn="auto" latinLnBrk="0" hangingPunct="1">
                        <a:lnSpc>
                          <a:spcPct val="115000"/>
                        </a:lnSpc>
                        <a:spcBef>
                          <a:spcPts val="0"/>
                        </a:spcBef>
                        <a:spcAft>
                          <a:spcPts val="0"/>
                        </a:spcAft>
                        <a:buClrTx/>
                        <a:buSzTx/>
                        <a:buFontTx/>
                        <a:buNone/>
                        <a:tabLst/>
                        <a:defRPr/>
                      </a:pPr>
                      <a:r>
                        <a:rPr lang="en-US" sz="1600" dirty="0">
                          <a:latin typeface="Arial" pitchFamily="34" charset="0"/>
                          <a:ea typeface="Calibri"/>
                          <a:cs typeface="Arial" pitchFamily="34" charset="0"/>
                        </a:rPr>
                        <a:t>CIAA Event – Collegiate Educational Activity</a:t>
                      </a:r>
                      <a:r>
                        <a:rPr lang="en-US" sz="1600" baseline="0" dirty="0">
                          <a:latin typeface="Arial" pitchFamily="34" charset="0"/>
                          <a:ea typeface="Calibri"/>
                          <a:cs typeface="Arial" pitchFamily="34" charset="0"/>
                        </a:rPr>
                        <a:t> and </a:t>
                      </a:r>
                      <a:r>
                        <a:rPr lang="en-US" sz="1600" dirty="0">
                          <a:latin typeface="Arial" pitchFamily="34" charset="0"/>
                          <a:ea typeface="Calibri"/>
                          <a:cs typeface="Arial" pitchFamily="34" charset="0"/>
                        </a:rPr>
                        <a:t>Mentee Reconnect using Technology (ongoing), </a:t>
                      </a:r>
                      <a:r>
                        <a:rPr lang="en-US" sz="1600" baseline="0" dirty="0">
                          <a:latin typeface="Arial" pitchFamily="34" charset="0"/>
                          <a:ea typeface="Calibri"/>
                          <a:cs typeface="Arial" pitchFamily="34" charset="0"/>
                        </a:rPr>
                        <a:t>and Fundraising</a:t>
                      </a:r>
                      <a:endParaRPr lang="en-US" sz="1600" dirty="0">
                        <a:latin typeface="Arial" pitchFamily="34" charset="0"/>
                        <a:ea typeface="Calibri"/>
                        <a:cs typeface="Arial" pitchFamily="34" charset="0"/>
                      </a:endParaRPr>
                    </a:p>
                  </a:txBody>
                  <a:tcPr marL="68580" marR="68580" marT="0" marB="0">
                    <a:lnL>
                      <a:noFill/>
                    </a:lnL>
                    <a:lnR>
                      <a:noFill/>
                    </a:lnR>
                    <a:lnT>
                      <a:noFill/>
                    </a:lnT>
                    <a:lnB>
                      <a:noFill/>
                    </a:lnB>
                  </a:tcPr>
                </a:tc>
                <a:extLst>
                  <a:ext uri="{0D108BD9-81ED-4DB2-BD59-A6C34878D82A}">
                    <a16:rowId xmlns:a16="http://schemas.microsoft.com/office/drawing/2014/main" val="10002"/>
                  </a:ext>
                </a:extLst>
              </a:tr>
              <a:tr h="531386">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APRIL</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Program Development, World of Money – Financial Literacy, C-STEM Partnerships (ongoing), and Board Call</a:t>
                      </a:r>
                    </a:p>
                  </a:txBody>
                  <a:tcPr marL="68580" marR="68580" marT="0" marB="0">
                    <a:lnL>
                      <a:noFill/>
                    </a:lnL>
                    <a:lnR>
                      <a:noFill/>
                    </a:lnR>
                    <a:lnT>
                      <a:noFill/>
                    </a:lnT>
                    <a:lnB>
                      <a:noFill/>
                    </a:lnB>
                  </a:tcPr>
                </a:tc>
                <a:extLst>
                  <a:ext uri="{0D108BD9-81ED-4DB2-BD59-A6C34878D82A}">
                    <a16:rowId xmlns:a16="http://schemas.microsoft.com/office/drawing/2014/main" val="10003"/>
                  </a:ext>
                </a:extLst>
              </a:tr>
              <a:tr h="337415">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MAY</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C-STEM Competition</a:t>
                      </a:r>
                    </a:p>
                  </a:txBody>
                  <a:tcPr marL="68580" marR="68580" marT="0" marB="0">
                    <a:lnL>
                      <a:noFill/>
                    </a:lnL>
                    <a:lnR>
                      <a:noFill/>
                    </a:lnR>
                    <a:lnT>
                      <a:noFill/>
                    </a:lnT>
                    <a:lnB>
                      <a:noFill/>
                    </a:lnB>
                  </a:tcPr>
                </a:tc>
                <a:extLst>
                  <a:ext uri="{0D108BD9-81ED-4DB2-BD59-A6C34878D82A}">
                    <a16:rowId xmlns:a16="http://schemas.microsoft.com/office/drawing/2014/main" val="10004"/>
                  </a:ext>
                </a:extLst>
              </a:tr>
              <a:tr h="337415">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JUNE</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Program Development,</a:t>
                      </a:r>
                      <a:r>
                        <a:rPr lang="en-US" sz="1600" baseline="0" dirty="0">
                          <a:latin typeface="Arial" pitchFamily="34" charset="0"/>
                          <a:ea typeface="Calibri"/>
                          <a:cs typeface="Arial" pitchFamily="34" charset="0"/>
                        </a:rPr>
                        <a:t> Prospect research, Students Abroad</a:t>
                      </a:r>
                      <a:endParaRPr lang="en-US" sz="1600" dirty="0">
                        <a:latin typeface="Arial" pitchFamily="34" charset="0"/>
                        <a:ea typeface="Calibri"/>
                        <a:cs typeface="Arial" pitchFamily="34" charset="0"/>
                      </a:endParaRPr>
                    </a:p>
                  </a:txBody>
                  <a:tcPr marL="68580" marR="68580" marT="0" marB="0">
                    <a:lnL>
                      <a:noFill/>
                    </a:lnL>
                    <a:lnR>
                      <a:noFill/>
                    </a:lnR>
                    <a:lnT>
                      <a:noFill/>
                    </a:lnT>
                    <a:lnB>
                      <a:noFill/>
                    </a:lnB>
                  </a:tcPr>
                </a:tc>
                <a:extLst>
                  <a:ext uri="{0D108BD9-81ED-4DB2-BD59-A6C34878D82A}">
                    <a16:rowId xmlns:a16="http://schemas.microsoft.com/office/drawing/2014/main" val="10005"/>
                  </a:ext>
                </a:extLst>
              </a:tr>
              <a:tr h="337415">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JULY</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Mentor/Mentee Reconnect using Technology  </a:t>
                      </a:r>
                    </a:p>
                  </a:txBody>
                  <a:tcPr marL="68580" marR="68580" marT="0" marB="0">
                    <a:lnL>
                      <a:noFill/>
                    </a:lnL>
                    <a:lnR>
                      <a:noFill/>
                    </a:lnR>
                    <a:lnT>
                      <a:noFill/>
                    </a:lnT>
                    <a:lnB>
                      <a:noFill/>
                    </a:lnB>
                  </a:tcPr>
                </a:tc>
                <a:extLst>
                  <a:ext uri="{0D108BD9-81ED-4DB2-BD59-A6C34878D82A}">
                    <a16:rowId xmlns:a16="http://schemas.microsoft.com/office/drawing/2014/main" val="10006"/>
                  </a:ext>
                </a:extLst>
              </a:tr>
              <a:tr h="423623">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AUGUST</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Professional Mentors Training and Marketing,</a:t>
                      </a:r>
                      <a:r>
                        <a:rPr lang="en-US" sz="1600" baseline="0" dirty="0">
                          <a:latin typeface="Arial" pitchFamily="34" charset="0"/>
                          <a:ea typeface="Calibri"/>
                          <a:cs typeface="Arial" pitchFamily="34" charset="0"/>
                        </a:rPr>
                        <a:t> </a:t>
                      </a:r>
                      <a:r>
                        <a:rPr lang="en-US" sz="1600" dirty="0">
                          <a:latin typeface="Arial" pitchFamily="34" charset="0"/>
                          <a:ea typeface="Calibri"/>
                          <a:cs typeface="Arial" pitchFamily="34" charset="0"/>
                        </a:rPr>
                        <a:t>Follow-ups and</a:t>
                      </a:r>
                      <a:r>
                        <a:rPr lang="en-US" sz="1600" baseline="0" dirty="0">
                          <a:latin typeface="Arial" pitchFamily="34" charset="0"/>
                          <a:ea typeface="Calibri"/>
                          <a:cs typeface="Arial" pitchFamily="34" charset="0"/>
                        </a:rPr>
                        <a:t> </a:t>
                      </a:r>
                      <a:r>
                        <a:rPr lang="en-US" sz="1600" dirty="0">
                          <a:latin typeface="Arial" pitchFamily="34" charset="0"/>
                          <a:ea typeface="Calibri"/>
                          <a:cs typeface="Arial" pitchFamily="34" charset="0"/>
                        </a:rPr>
                        <a:t>Quarterly</a:t>
                      </a:r>
                      <a:r>
                        <a:rPr lang="en-US" sz="1600" baseline="0" dirty="0">
                          <a:latin typeface="Arial" pitchFamily="34" charset="0"/>
                          <a:ea typeface="Calibri"/>
                          <a:cs typeface="Arial" pitchFamily="34" charset="0"/>
                        </a:rPr>
                        <a:t> Newsletter,</a:t>
                      </a:r>
                      <a:r>
                        <a:rPr lang="en-US" sz="1600" dirty="0">
                          <a:latin typeface="Arial" pitchFamily="34" charset="0"/>
                          <a:ea typeface="Calibri"/>
                          <a:cs typeface="Arial" pitchFamily="34" charset="0"/>
                        </a:rPr>
                        <a:t> and Board</a:t>
                      </a:r>
                    </a:p>
                  </a:txBody>
                  <a:tcPr marL="68580" marR="68580" marT="0" marB="0">
                    <a:lnL>
                      <a:noFill/>
                    </a:lnL>
                    <a:lnR>
                      <a:noFill/>
                    </a:lnR>
                    <a:lnT>
                      <a:noFill/>
                    </a:lnT>
                    <a:lnB>
                      <a:noFill/>
                    </a:lnB>
                  </a:tcPr>
                </a:tc>
                <a:extLst>
                  <a:ext uri="{0D108BD9-81ED-4DB2-BD59-A6C34878D82A}">
                    <a16:rowId xmlns:a16="http://schemas.microsoft.com/office/drawing/2014/main" val="10007"/>
                  </a:ext>
                </a:extLst>
              </a:tr>
              <a:tr h="337415">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SEPTEMBER</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Program Development</a:t>
                      </a:r>
                    </a:p>
                  </a:txBody>
                  <a:tcPr marL="68580" marR="68580" marT="0" marB="0">
                    <a:lnL>
                      <a:noFill/>
                    </a:lnL>
                    <a:lnR>
                      <a:noFill/>
                    </a:lnR>
                    <a:lnT>
                      <a:noFill/>
                    </a:lnT>
                    <a:lnB>
                      <a:noFill/>
                    </a:lnB>
                  </a:tcPr>
                </a:tc>
                <a:extLst>
                  <a:ext uri="{0D108BD9-81ED-4DB2-BD59-A6C34878D82A}">
                    <a16:rowId xmlns:a16="http://schemas.microsoft.com/office/drawing/2014/main" val="10008"/>
                  </a:ext>
                </a:extLst>
              </a:tr>
              <a:tr h="337415">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OCTOBER</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Annual Weekend Retreat preparations</a:t>
                      </a:r>
                    </a:p>
                  </a:txBody>
                  <a:tcPr marL="68580" marR="68580" marT="0" marB="0">
                    <a:lnL>
                      <a:noFill/>
                    </a:lnL>
                    <a:lnR>
                      <a:noFill/>
                    </a:lnR>
                    <a:lnT>
                      <a:noFill/>
                    </a:lnT>
                    <a:lnB>
                      <a:noFill/>
                    </a:lnB>
                  </a:tcPr>
                </a:tc>
                <a:extLst>
                  <a:ext uri="{0D108BD9-81ED-4DB2-BD59-A6C34878D82A}">
                    <a16:rowId xmlns:a16="http://schemas.microsoft.com/office/drawing/2014/main" val="10009"/>
                  </a:ext>
                </a:extLst>
              </a:tr>
              <a:tr h="337415">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NOVEMBER</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Annual Weekend Retreat/SAGSAW </a:t>
                      </a:r>
                      <a:r>
                        <a:rPr lang="en-US" sz="1600" baseline="0" dirty="0">
                          <a:latin typeface="Arial" pitchFamily="34" charset="0"/>
                          <a:ea typeface="Calibri"/>
                          <a:cs typeface="Arial" pitchFamily="34" charset="0"/>
                        </a:rPr>
                        <a:t>Board Meeting</a:t>
                      </a:r>
                      <a:r>
                        <a:rPr lang="en-US" sz="1600" dirty="0">
                          <a:latin typeface="Arial" pitchFamily="34" charset="0"/>
                          <a:ea typeface="Calibri"/>
                          <a:cs typeface="Arial" pitchFamily="34" charset="0"/>
                        </a:rPr>
                        <a:t>  </a:t>
                      </a:r>
                    </a:p>
                  </a:txBody>
                  <a:tcPr marL="68580" marR="68580" marT="0" marB="0">
                    <a:lnL>
                      <a:noFill/>
                    </a:lnL>
                    <a:lnR>
                      <a:noFill/>
                    </a:lnR>
                    <a:lnT>
                      <a:noFill/>
                    </a:lnT>
                    <a:lnB>
                      <a:noFill/>
                    </a:lnB>
                  </a:tcPr>
                </a:tc>
                <a:extLst>
                  <a:ext uri="{0D108BD9-81ED-4DB2-BD59-A6C34878D82A}">
                    <a16:rowId xmlns:a16="http://schemas.microsoft.com/office/drawing/2014/main" val="10010"/>
                  </a:ext>
                </a:extLst>
              </a:tr>
              <a:tr h="337415">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DECEMBER</a:t>
                      </a:r>
                    </a:p>
                  </a:txBody>
                  <a:tcPr marL="68580" marR="68580" marT="0" marB="0">
                    <a:lnL>
                      <a:noFill/>
                    </a:lnL>
                    <a:lnR>
                      <a:noFill/>
                    </a:lnR>
                    <a:lnT>
                      <a:noFill/>
                    </a:lnT>
                    <a:lnB>
                      <a:noFill/>
                    </a:lnB>
                  </a:tcPr>
                </a:tc>
                <a:tc>
                  <a:txBody>
                    <a:bodyPr/>
                    <a:lstStyle/>
                    <a:p>
                      <a:pPr marL="0" marR="0">
                        <a:lnSpc>
                          <a:spcPct val="115000"/>
                        </a:lnSpc>
                        <a:spcBef>
                          <a:spcPts val="0"/>
                        </a:spcBef>
                        <a:spcAft>
                          <a:spcPts val="0"/>
                        </a:spcAft>
                      </a:pPr>
                      <a:r>
                        <a:rPr lang="en-US" sz="1600" dirty="0">
                          <a:latin typeface="Arial" pitchFamily="34" charset="0"/>
                          <a:ea typeface="Calibri"/>
                          <a:cs typeface="Arial" pitchFamily="34" charset="0"/>
                        </a:rPr>
                        <a:t>Post Weekend Retreat and End of Year Newsletter</a:t>
                      </a:r>
                    </a:p>
                  </a:txBody>
                  <a:tcPr marL="68580" marR="68580" marT="0" marB="0">
                    <a:lnL>
                      <a:noFill/>
                    </a:lnL>
                    <a:lnR>
                      <a:noFill/>
                    </a:lnR>
                    <a:lnT>
                      <a:noFill/>
                    </a:lnT>
                    <a:lnB>
                      <a:noFill/>
                    </a:lnB>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381032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7" name="Picture 6" descr="SAGSAW-ppt-cov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8" name="Picture 7" descr="SaveAGir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5243" y="796229"/>
            <a:ext cx="5478338" cy="3907872"/>
          </a:xfrm>
          <a:prstGeom prst="rect">
            <a:avLst/>
          </a:prstGeom>
        </p:spPr>
      </p:pic>
      <p:sp>
        <p:nvSpPr>
          <p:cNvPr id="10" name="TextBox 9"/>
          <p:cNvSpPr txBox="1"/>
          <p:nvPr/>
        </p:nvSpPr>
        <p:spPr>
          <a:xfrm>
            <a:off x="1873595" y="5177135"/>
            <a:ext cx="8441634" cy="923330"/>
          </a:xfrm>
          <a:prstGeom prst="rect">
            <a:avLst/>
          </a:prstGeom>
          <a:noFill/>
        </p:spPr>
        <p:txBody>
          <a:bodyPr wrap="square" rtlCol="0">
            <a:spAutoFit/>
          </a:bodyPr>
          <a:lstStyle/>
          <a:p>
            <a:pPr algn="ctr"/>
            <a:r>
              <a:rPr lang="en-US" sz="5400" b="1" dirty="0">
                <a:latin typeface="Century Gothic"/>
                <a:cs typeface="Century Gothic"/>
              </a:rPr>
              <a:t>Our Core Partnerships</a:t>
            </a:r>
          </a:p>
        </p:txBody>
      </p:sp>
    </p:spTree>
    <p:extLst>
      <p:ext uri="{BB962C8B-B14F-4D97-AF65-F5344CB8AC3E}">
        <p14:creationId xmlns:p14="http://schemas.microsoft.com/office/powerpoint/2010/main" val="40140452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456</TotalTime>
  <Words>2048</Words>
  <Application>Microsoft Office PowerPoint</Application>
  <PresentationFormat>Custom</PresentationFormat>
  <Paragraphs>197</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Cambria</vt:lpstr>
      <vt:lpstr>Century Gothic</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AIDS Healthcare Foundation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Mallory Browne</dc:creator>
  <cp:lastModifiedBy>glenda gill</cp:lastModifiedBy>
  <cp:revision>106</cp:revision>
  <dcterms:created xsi:type="dcterms:W3CDTF">2017-06-09T22:26:00Z</dcterms:created>
  <dcterms:modified xsi:type="dcterms:W3CDTF">2017-07-05T20:30:23Z</dcterms:modified>
</cp:coreProperties>
</file>

<file path=docProps/thumbnail.jpeg>
</file>